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</p:sldIdLst>
  <p:sldSz cx="18288000" cy="10287000"/>
  <p:notesSz cx="6858000" cy="9144000"/>
  <p:embeddedFontLst>
    <p:embeddedFont>
      <p:font typeface="Canva Sans Bold" panose="020B0604020202020204" charset="0"/>
      <p:regular r:id="rId17"/>
    </p:embeddedFont>
    <p:embeddedFont>
      <p:font typeface="Montserrat" panose="00000500000000000000" pitchFamily="2" charset="0"/>
      <p:regular r:id="rId18"/>
      <p:bold r:id="rId19"/>
      <p:italic r:id="rId20"/>
      <p:boldItalic r:id="rId21"/>
    </p:embeddedFont>
    <p:embeddedFont>
      <p:font typeface="Montserrat Bold" panose="00000800000000000000" charset="0"/>
      <p:regular r:id="rId22"/>
    </p:embeddedFont>
    <p:embeddedFont>
      <p:font typeface="Montserrat Light" panose="00000400000000000000" pitchFamily="2" charset="0"/>
      <p:regular r:id="rId23"/>
      <p:italic r:id="rId24"/>
    </p:embeddedFont>
    <p:embeddedFont>
      <p:font typeface="Roboto Slab" pitchFamily="2" charset="0"/>
      <p:regular r:id="rId25"/>
      <p:bold r:id="rId26"/>
    </p:embeddedFont>
    <p:embeddedFont>
      <p:font typeface="Roboto Slab Bold" charset="0"/>
      <p:regular r:id="rId27"/>
    </p:embeddedFont>
    <p:embeddedFont>
      <p:font typeface="Roboto Slab Light" pitchFamily="2" charset="0"/>
      <p:regular r:id="rId28"/>
    </p:embeddedFont>
    <p:embeddedFont>
      <p:font typeface="Times New Roman Bold" panose="02020803070505020304" pitchFamily="18" charset="0"/>
      <p:regular r:id="rId29"/>
      <p:bold r:id="rId30"/>
    </p:embeddedFont>
    <p:embeddedFont>
      <p:font typeface="TT Ramillas" panose="020B0604020202020204" charset="0"/>
      <p:regular r:id="rId31"/>
    </p:embeddedFont>
    <p:embeddedFont>
      <p:font typeface="TT Ramillas Bold" panose="020B0604020202020204" charset="0"/>
      <p:regular r:id="rId32"/>
    </p:embeddedFont>
    <p:embeddedFont>
      <p:font typeface="TT Ramillas Heavy" panose="020B0604020202020204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2" d="100"/>
          <a:sy n="32" d="100"/>
        </p:scale>
        <p:origin x="53" y="71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gif>
</file>

<file path=ppt/media/image36.gif>
</file>

<file path=ppt/media/image37.gif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gif"/><Relationship Id="rId5" Type="http://schemas.openxmlformats.org/officeDocument/2006/relationships/image" Target="../media/image36.gif"/><Relationship Id="rId4" Type="http://schemas.openxmlformats.org/officeDocument/2006/relationships/image" Target="../media/image35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7" Type="http://schemas.openxmlformats.org/officeDocument/2006/relationships/image" Target="../media/image44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gif"/><Relationship Id="rId3" Type="http://schemas.openxmlformats.org/officeDocument/2006/relationships/image" Target="../media/image21.png"/><Relationship Id="rId7" Type="http://schemas.openxmlformats.org/officeDocument/2006/relationships/image" Target="../media/image25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66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773798">
            <a:off x="-10392141" y="-7981631"/>
            <a:ext cx="26994393" cy="19926770"/>
          </a:xfrm>
          <a:custGeom>
            <a:avLst/>
            <a:gdLst/>
            <a:ahLst/>
            <a:cxnLst/>
            <a:rect l="l" t="t" r="r" b="b"/>
            <a:pathLst>
              <a:path w="26994393" h="19926770">
                <a:moveTo>
                  <a:pt x="0" y="0"/>
                </a:moveTo>
                <a:lnTo>
                  <a:pt x="26994393" y="0"/>
                </a:lnTo>
                <a:lnTo>
                  <a:pt x="26994393" y="19926771"/>
                </a:lnTo>
                <a:lnTo>
                  <a:pt x="0" y="199267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0324622" y="823281"/>
            <a:ext cx="6549586" cy="9075955"/>
            <a:chOff x="0" y="0"/>
            <a:chExt cx="4734560" cy="6560820"/>
          </a:xfrm>
        </p:grpSpPr>
        <p:sp>
          <p:nvSpPr>
            <p:cNvPr id="4" name="Freeform 4"/>
            <p:cNvSpPr/>
            <p:nvPr/>
          </p:nvSpPr>
          <p:spPr>
            <a:xfrm>
              <a:off x="36830" y="50800"/>
              <a:ext cx="4645660" cy="6473190"/>
            </a:xfrm>
            <a:custGeom>
              <a:avLst/>
              <a:gdLst/>
              <a:ahLst/>
              <a:cxnLst/>
              <a:rect l="l" t="t" r="r" b="b"/>
              <a:pathLst>
                <a:path w="4645660" h="6473190">
                  <a:moveTo>
                    <a:pt x="4368800" y="0"/>
                  </a:moveTo>
                  <a:lnTo>
                    <a:pt x="276860" y="0"/>
                  </a:lnTo>
                  <a:cubicBezTo>
                    <a:pt x="124460" y="0"/>
                    <a:pt x="0" y="123190"/>
                    <a:pt x="0" y="276860"/>
                  </a:cubicBezTo>
                  <a:lnTo>
                    <a:pt x="0" y="6196330"/>
                  </a:lnTo>
                  <a:cubicBezTo>
                    <a:pt x="0" y="6350000"/>
                    <a:pt x="124460" y="6473190"/>
                    <a:pt x="276860" y="6473190"/>
                  </a:cubicBezTo>
                  <a:lnTo>
                    <a:pt x="4368800" y="6473190"/>
                  </a:lnTo>
                  <a:cubicBezTo>
                    <a:pt x="4522470" y="6473190"/>
                    <a:pt x="4645660" y="6348730"/>
                    <a:pt x="4645660" y="6196330"/>
                  </a:cubicBezTo>
                  <a:lnTo>
                    <a:pt x="4645660" y="276860"/>
                  </a:lnTo>
                  <a:cubicBezTo>
                    <a:pt x="4645660" y="123190"/>
                    <a:pt x="4522470" y="0"/>
                    <a:pt x="4368800" y="0"/>
                  </a:cubicBezTo>
                  <a:close/>
                  <a:moveTo>
                    <a:pt x="4425950" y="6156960"/>
                  </a:moveTo>
                  <a:cubicBezTo>
                    <a:pt x="4425950" y="6212840"/>
                    <a:pt x="4380230" y="6258560"/>
                    <a:pt x="4324350" y="6258560"/>
                  </a:cubicBezTo>
                  <a:lnTo>
                    <a:pt x="321310" y="6258560"/>
                  </a:lnTo>
                  <a:cubicBezTo>
                    <a:pt x="265430" y="6258560"/>
                    <a:pt x="219710" y="6212840"/>
                    <a:pt x="219710" y="6156960"/>
                  </a:cubicBezTo>
                  <a:lnTo>
                    <a:pt x="219710" y="316230"/>
                  </a:lnTo>
                  <a:cubicBezTo>
                    <a:pt x="219710" y="260350"/>
                    <a:pt x="265430" y="214630"/>
                    <a:pt x="321310" y="214630"/>
                  </a:cubicBezTo>
                  <a:lnTo>
                    <a:pt x="4325620" y="214630"/>
                  </a:lnTo>
                  <a:cubicBezTo>
                    <a:pt x="4381500" y="214630"/>
                    <a:pt x="4427220" y="260350"/>
                    <a:pt x="4427220" y="316230"/>
                  </a:cubicBezTo>
                  <a:lnTo>
                    <a:pt x="4427220" y="6156960"/>
                  </a:lnTo>
                  <a:close/>
                </a:path>
              </a:pathLst>
            </a:custGeom>
            <a:solidFill>
              <a:srgbClr val="E30B21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Freeform 5"/>
            <p:cNvSpPr/>
            <p:nvPr/>
          </p:nvSpPr>
          <p:spPr>
            <a:xfrm>
              <a:off x="0" y="16511"/>
              <a:ext cx="4716780" cy="6544310"/>
            </a:xfrm>
            <a:custGeom>
              <a:avLst/>
              <a:gdLst/>
              <a:ahLst/>
              <a:cxnLst/>
              <a:rect l="l" t="t" r="r" b="b"/>
              <a:pathLst>
                <a:path w="4716780" h="6544310">
                  <a:moveTo>
                    <a:pt x="4395470" y="36829"/>
                  </a:moveTo>
                  <a:cubicBezTo>
                    <a:pt x="4552950" y="36829"/>
                    <a:pt x="4681220" y="165099"/>
                    <a:pt x="4681220" y="322579"/>
                  </a:cubicBezTo>
                  <a:lnTo>
                    <a:pt x="4681220" y="6222999"/>
                  </a:lnTo>
                  <a:cubicBezTo>
                    <a:pt x="4681220" y="6380479"/>
                    <a:pt x="4552950" y="6508750"/>
                    <a:pt x="4395470" y="6508750"/>
                  </a:cubicBezTo>
                  <a:lnTo>
                    <a:pt x="321310" y="6508750"/>
                  </a:lnTo>
                  <a:cubicBezTo>
                    <a:pt x="163830" y="6508750"/>
                    <a:pt x="35560" y="6380480"/>
                    <a:pt x="35560" y="6223000"/>
                  </a:cubicBezTo>
                  <a:lnTo>
                    <a:pt x="35560" y="322580"/>
                  </a:lnTo>
                  <a:cubicBezTo>
                    <a:pt x="35560" y="165100"/>
                    <a:pt x="163830" y="36830"/>
                    <a:pt x="321310" y="36830"/>
                  </a:cubicBezTo>
                  <a:lnTo>
                    <a:pt x="4395470" y="36830"/>
                  </a:lnTo>
                  <a:moveTo>
                    <a:pt x="4395470" y="0"/>
                  </a:moveTo>
                  <a:lnTo>
                    <a:pt x="321310" y="0"/>
                  </a:lnTo>
                  <a:cubicBezTo>
                    <a:pt x="143510" y="0"/>
                    <a:pt x="0" y="144780"/>
                    <a:pt x="0" y="322580"/>
                  </a:cubicBezTo>
                  <a:lnTo>
                    <a:pt x="0" y="6223000"/>
                  </a:lnTo>
                  <a:cubicBezTo>
                    <a:pt x="0" y="6400800"/>
                    <a:pt x="143510" y="6544309"/>
                    <a:pt x="321310" y="6544309"/>
                  </a:cubicBezTo>
                  <a:lnTo>
                    <a:pt x="4395470" y="6544309"/>
                  </a:lnTo>
                  <a:cubicBezTo>
                    <a:pt x="4573270" y="6544309"/>
                    <a:pt x="4716780" y="6400800"/>
                    <a:pt x="4716780" y="6223000"/>
                  </a:cubicBezTo>
                  <a:lnTo>
                    <a:pt x="4716780" y="322580"/>
                  </a:lnTo>
                  <a:cubicBezTo>
                    <a:pt x="4716780" y="144780"/>
                    <a:pt x="4573270" y="0"/>
                    <a:pt x="4395470" y="0"/>
                  </a:cubicBezTo>
                  <a:close/>
                </a:path>
              </a:pathLst>
            </a:custGeom>
            <a:solidFill>
              <a:srgbClr val="EB5436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6" name="Freeform 6"/>
            <p:cNvSpPr/>
            <p:nvPr/>
          </p:nvSpPr>
          <p:spPr>
            <a:xfrm>
              <a:off x="256540" y="265430"/>
              <a:ext cx="4207510" cy="6043930"/>
            </a:xfrm>
            <a:custGeom>
              <a:avLst/>
              <a:gdLst/>
              <a:ahLst/>
              <a:cxnLst/>
              <a:rect l="l" t="t" r="r" b="b"/>
              <a:pathLst>
                <a:path w="4207510" h="6043930">
                  <a:moveTo>
                    <a:pt x="4206240" y="5942330"/>
                  </a:moveTo>
                  <a:cubicBezTo>
                    <a:pt x="4206240" y="5998210"/>
                    <a:pt x="4160520" y="6043930"/>
                    <a:pt x="4104640" y="6043930"/>
                  </a:cubicBezTo>
                  <a:lnTo>
                    <a:pt x="101600" y="6043930"/>
                  </a:lnTo>
                  <a:cubicBezTo>
                    <a:pt x="45720" y="6043930"/>
                    <a:pt x="0" y="5998210"/>
                    <a:pt x="0" y="5942330"/>
                  </a:cubicBezTo>
                  <a:lnTo>
                    <a:pt x="0" y="101600"/>
                  </a:lnTo>
                  <a:cubicBezTo>
                    <a:pt x="0" y="45720"/>
                    <a:pt x="45720" y="0"/>
                    <a:pt x="101600" y="0"/>
                  </a:cubicBezTo>
                  <a:lnTo>
                    <a:pt x="4105910" y="0"/>
                  </a:lnTo>
                  <a:cubicBezTo>
                    <a:pt x="4161790" y="0"/>
                    <a:pt x="4207510" y="45720"/>
                    <a:pt x="4207510" y="101600"/>
                  </a:cubicBezTo>
                  <a:lnTo>
                    <a:pt x="4207510" y="5942330"/>
                  </a:lnTo>
                  <a:close/>
                </a:path>
              </a:pathLst>
            </a:custGeom>
            <a:blipFill>
              <a:blip r:embed="rId4"/>
              <a:stretch>
                <a:fillRect l="-4331" r="-4331"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/>
            <p:cNvSpPr/>
            <p:nvPr/>
          </p:nvSpPr>
          <p:spPr>
            <a:xfrm>
              <a:off x="1951378" y="120589"/>
              <a:ext cx="79963" cy="76322"/>
            </a:xfrm>
            <a:custGeom>
              <a:avLst/>
              <a:gdLst/>
              <a:ahLst/>
              <a:cxnLst/>
              <a:rect l="l" t="t" r="r" b="b"/>
              <a:pathLst>
                <a:path w="79963" h="76322">
                  <a:moveTo>
                    <a:pt x="39982" y="61"/>
                  </a:moveTo>
                  <a:cubicBezTo>
                    <a:pt x="26330" y="0"/>
                    <a:pt x="13688" y="7248"/>
                    <a:pt x="6844" y="19062"/>
                  </a:cubicBezTo>
                  <a:cubicBezTo>
                    <a:pt x="0" y="30875"/>
                    <a:pt x="0" y="45447"/>
                    <a:pt x="6844" y="57260"/>
                  </a:cubicBezTo>
                  <a:cubicBezTo>
                    <a:pt x="13688" y="69074"/>
                    <a:pt x="26330" y="76322"/>
                    <a:pt x="39982" y="76261"/>
                  </a:cubicBezTo>
                  <a:cubicBezTo>
                    <a:pt x="53634" y="76322"/>
                    <a:pt x="66276" y="69074"/>
                    <a:pt x="73120" y="57260"/>
                  </a:cubicBezTo>
                  <a:cubicBezTo>
                    <a:pt x="79964" y="45447"/>
                    <a:pt x="79964" y="30875"/>
                    <a:pt x="73120" y="19062"/>
                  </a:cubicBezTo>
                  <a:cubicBezTo>
                    <a:pt x="66276" y="7248"/>
                    <a:pt x="53634" y="0"/>
                    <a:pt x="39982" y="61"/>
                  </a:cubicBezTo>
                  <a:close/>
                </a:path>
              </a:pathLst>
            </a:custGeom>
            <a:solidFill>
              <a:srgbClr val="212163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/>
            <p:cNvSpPr/>
            <p:nvPr/>
          </p:nvSpPr>
          <p:spPr>
            <a:xfrm>
              <a:off x="2119473" y="104052"/>
              <a:ext cx="114614" cy="109395"/>
            </a:xfrm>
            <a:custGeom>
              <a:avLst/>
              <a:gdLst/>
              <a:ahLst/>
              <a:cxnLst/>
              <a:rect l="l" t="t" r="r" b="b"/>
              <a:pathLst>
                <a:path w="114614" h="109395">
                  <a:moveTo>
                    <a:pt x="57307" y="88"/>
                  </a:moveTo>
                  <a:cubicBezTo>
                    <a:pt x="37739" y="0"/>
                    <a:pt x="19619" y="10390"/>
                    <a:pt x="9809" y="27322"/>
                  </a:cubicBezTo>
                  <a:cubicBezTo>
                    <a:pt x="0" y="44255"/>
                    <a:pt x="0" y="65141"/>
                    <a:pt x="9809" y="82074"/>
                  </a:cubicBezTo>
                  <a:cubicBezTo>
                    <a:pt x="19619" y="99006"/>
                    <a:pt x="37739" y="109396"/>
                    <a:pt x="57307" y="109308"/>
                  </a:cubicBezTo>
                  <a:cubicBezTo>
                    <a:pt x="76875" y="109396"/>
                    <a:pt x="94995" y="99006"/>
                    <a:pt x="104804" y="82074"/>
                  </a:cubicBezTo>
                  <a:cubicBezTo>
                    <a:pt x="114614" y="65141"/>
                    <a:pt x="114614" y="44255"/>
                    <a:pt x="104804" y="27322"/>
                  </a:cubicBezTo>
                  <a:cubicBezTo>
                    <a:pt x="94995" y="10390"/>
                    <a:pt x="76875" y="0"/>
                    <a:pt x="57307" y="88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/>
            <p:cNvSpPr/>
            <p:nvPr/>
          </p:nvSpPr>
          <p:spPr>
            <a:xfrm>
              <a:off x="2328944" y="128221"/>
              <a:ext cx="63971" cy="61058"/>
            </a:xfrm>
            <a:custGeom>
              <a:avLst/>
              <a:gdLst/>
              <a:ahLst/>
              <a:cxnLst/>
              <a:rect l="l" t="t" r="r" b="b"/>
              <a:pathLst>
                <a:path w="63971" h="61058">
                  <a:moveTo>
                    <a:pt x="31986" y="49"/>
                  </a:moveTo>
                  <a:cubicBezTo>
                    <a:pt x="21064" y="0"/>
                    <a:pt x="10951" y="5799"/>
                    <a:pt x="5476" y="15250"/>
                  </a:cubicBezTo>
                  <a:cubicBezTo>
                    <a:pt x="0" y="24700"/>
                    <a:pt x="0" y="36358"/>
                    <a:pt x="5476" y="45808"/>
                  </a:cubicBezTo>
                  <a:cubicBezTo>
                    <a:pt x="10951" y="55259"/>
                    <a:pt x="21064" y="61058"/>
                    <a:pt x="31986" y="61009"/>
                  </a:cubicBezTo>
                  <a:cubicBezTo>
                    <a:pt x="42908" y="61058"/>
                    <a:pt x="53021" y="55259"/>
                    <a:pt x="58496" y="45808"/>
                  </a:cubicBezTo>
                  <a:cubicBezTo>
                    <a:pt x="63971" y="36358"/>
                    <a:pt x="63971" y="24700"/>
                    <a:pt x="58496" y="15250"/>
                  </a:cubicBezTo>
                  <a:cubicBezTo>
                    <a:pt x="53021" y="5799"/>
                    <a:pt x="42908" y="0"/>
                    <a:pt x="31986" y="49"/>
                  </a:cubicBezTo>
                  <a:close/>
                </a:path>
              </a:pathLst>
            </a:custGeom>
            <a:solidFill>
              <a:srgbClr val="3B367C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46270" y="144758"/>
              <a:ext cx="29320" cy="27985"/>
            </a:xfrm>
            <a:custGeom>
              <a:avLst/>
              <a:gdLst/>
              <a:ahLst/>
              <a:cxnLst/>
              <a:rect l="l" t="t" r="r" b="b"/>
              <a:pathLst>
                <a:path w="29320" h="27985">
                  <a:moveTo>
                    <a:pt x="14660" y="22"/>
                  </a:moveTo>
                  <a:cubicBezTo>
                    <a:pt x="9654" y="0"/>
                    <a:pt x="5019" y="2657"/>
                    <a:pt x="2509" y="6989"/>
                  </a:cubicBezTo>
                  <a:cubicBezTo>
                    <a:pt x="0" y="11320"/>
                    <a:pt x="0" y="16664"/>
                    <a:pt x="2509" y="20995"/>
                  </a:cubicBezTo>
                  <a:cubicBezTo>
                    <a:pt x="5019" y="25327"/>
                    <a:pt x="9654" y="27984"/>
                    <a:pt x="14660" y="27962"/>
                  </a:cubicBezTo>
                  <a:cubicBezTo>
                    <a:pt x="19666" y="27984"/>
                    <a:pt x="24301" y="25327"/>
                    <a:pt x="26811" y="20995"/>
                  </a:cubicBezTo>
                  <a:cubicBezTo>
                    <a:pt x="29320" y="16664"/>
                    <a:pt x="29320" y="11320"/>
                    <a:pt x="26811" y="6989"/>
                  </a:cubicBezTo>
                  <a:cubicBezTo>
                    <a:pt x="24301" y="2657"/>
                    <a:pt x="19666" y="0"/>
                    <a:pt x="14660" y="22"/>
                  </a:cubicBezTo>
                  <a:close/>
                </a:path>
              </a:pathLst>
            </a:custGeom>
            <a:solidFill>
              <a:srgbClr val="EB5436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2344044" y="144768"/>
              <a:ext cx="15993" cy="15264"/>
            </a:xfrm>
            <a:custGeom>
              <a:avLst/>
              <a:gdLst/>
              <a:ahLst/>
              <a:cxnLst/>
              <a:rect l="l" t="t" r="r" b="b"/>
              <a:pathLst>
                <a:path w="15993" h="15264">
                  <a:moveTo>
                    <a:pt x="7996" y="12"/>
                  </a:moveTo>
                  <a:cubicBezTo>
                    <a:pt x="5266" y="0"/>
                    <a:pt x="2737" y="1449"/>
                    <a:pt x="1368" y="3812"/>
                  </a:cubicBezTo>
                  <a:cubicBezTo>
                    <a:pt x="0" y="6175"/>
                    <a:pt x="0" y="9089"/>
                    <a:pt x="1368" y="11452"/>
                  </a:cubicBezTo>
                  <a:cubicBezTo>
                    <a:pt x="2737" y="13815"/>
                    <a:pt x="5266" y="15264"/>
                    <a:pt x="7996" y="15252"/>
                  </a:cubicBezTo>
                  <a:cubicBezTo>
                    <a:pt x="10726" y="15264"/>
                    <a:pt x="13255" y="13815"/>
                    <a:pt x="14623" y="11452"/>
                  </a:cubicBezTo>
                  <a:cubicBezTo>
                    <a:pt x="15992" y="9089"/>
                    <a:pt x="15992" y="6175"/>
                    <a:pt x="14623" y="3812"/>
                  </a:cubicBezTo>
                  <a:cubicBezTo>
                    <a:pt x="13255" y="1449"/>
                    <a:pt x="10726" y="0"/>
                    <a:pt x="7996" y="12"/>
                  </a:cubicBezTo>
                  <a:close/>
                </a:path>
              </a:pathLst>
            </a:custGeom>
            <a:solidFill>
              <a:srgbClr val="E30B21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4716780" y="534670"/>
              <a:ext cx="19050" cy="278130"/>
            </a:xfrm>
            <a:custGeom>
              <a:avLst/>
              <a:gdLst/>
              <a:ahLst/>
              <a:cxnLst/>
              <a:rect l="l" t="t" r="r" b="b"/>
              <a:pathLst>
                <a:path w="19050" h="27813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4716780" y="861060"/>
              <a:ext cx="19050" cy="278130"/>
            </a:xfrm>
            <a:custGeom>
              <a:avLst/>
              <a:gdLst/>
              <a:ahLst/>
              <a:cxnLst/>
              <a:rect l="l" t="t" r="r" b="b"/>
              <a:pathLst>
                <a:path w="19050" h="27813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4064000" y="-2540"/>
              <a:ext cx="320040" cy="19050"/>
            </a:xfrm>
            <a:custGeom>
              <a:avLst/>
              <a:gdLst/>
              <a:ahLst/>
              <a:cxnLst/>
              <a:rect l="l" t="t" r="r" b="b"/>
              <a:pathLst>
                <a:path w="320040" h="19050">
                  <a:moveTo>
                    <a:pt x="0" y="19050"/>
                  </a:moveTo>
                  <a:lnTo>
                    <a:pt x="320040" y="19050"/>
                  </a:lnTo>
                  <a:cubicBezTo>
                    <a:pt x="320040" y="0"/>
                    <a:pt x="304800" y="2540"/>
                    <a:pt x="285750" y="2540"/>
                  </a:cubicBezTo>
                  <a:lnTo>
                    <a:pt x="34290" y="2540"/>
                  </a:lnTo>
                  <a:cubicBezTo>
                    <a:pt x="15240" y="2540"/>
                    <a:pt x="0" y="0"/>
                    <a:pt x="0" y="19050"/>
                  </a:cubicBez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4611810" y="4240901"/>
            <a:ext cx="2859663" cy="5658335"/>
            <a:chOff x="0" y="0"/>
            <a:chExt cx="2620010" cy="5184140"/>
          </a:xfrm>
        </p:grpSpPr>
        <p:sp>
          <p:nvSpPr>
            <p:cNvPr id="16" name="Freeform 1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E30B21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1068" r="-1068"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212163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9217A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9217A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9217A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9217A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9217A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B5436"/>
            </a:solid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5" name="Freeform 25"/>
          <p:cNvSpPr/>
          <p:nvPr/>
        </p:nvSpPr>
        <p:spPr>
          <a:xfrm>
            <a:off x="-826388" y="3379913"/>
            <a:ext cx="4780484" cy="3527174"/>
          </a:xfrm>
          <a:custGeom>
            <a:avLst/>
            <a:gdLst/>
            <a:ahLst/>
            <a:cxnLst/>
            <a:rect l="l" t="t" r="r" b="b"/>
            <a:pathLst>
              <a:path w="4780484" h="3527174">
                <a:moveTo>
                  <a:pt x="0" y="0"/>
                </a:moveTo>
                <a:lnTo>
                  <a:pt x="4780484" y="0"/>
                </a:lnTo>
                <a:lnTo>
                  <a:pt x="4780484" y="3527174"/>
                </a:lnTo>
                <a:lnTo>
                  <a:pt x="0" y="35271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6" name="TextBox 26"/>
          <p:cNvSpPr txBox="1"/>
          <p:nvPr/>
        </p:nvSpPr>
        <p:spPr>
          <a:xfrm>
            <a:off x="17131197" y="9572211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4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946759" y="3573095"/>
            <a:ext cx="9006905" cy="1848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516"/>
              </a:lnSpc>
              <a:spcBef>
                <a:spcPct val="0"/>
              </a:spcBef>
            </a:pPr>
            <a:r>
              <a:rPr lang="en-US" sz="12097" b="1">
                <a:solidFill>
                  <a:srgbClr val="212163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Ever</a:t>
            </a:r>
            <a:r>
              <a:rPr lang="en-US" sz="12097" b="1">
                <a:solidFill>
                  <a:srgbClr val="FF6D4D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Sure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946759" y="5393483"/>
            <a:ext cx="7120872" cy="998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29"/>
              </a:lnSpc>
            </a:pPr>
            <a:r>
              <a:rPr lang="en-US" sz="3099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Care that comforts, support that never fades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31967" y="9392824"/>
            <a:ext cx="9535664" cy="396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Presented By- Dhruv Chotalia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6532603" y="-1094915"/>
            <a:ext cx="18522796" cy="18522796"/>
          </a:xfrm>
          <a:custGeom>
            <a:avLst/>
            <a:gdLst/>
            <a:ahLst/>
            <a:cxnLst/>
            <a:rect l="l" t="t" r="r" b="b"/>
            <a:pathLst>
              <a:path w="18522796" h="18522796">
                <a:moveTo>
                  <a:pt x="18522796" y="0"/>
                </a:moveTo>
                <a:lnTo>
                  <a:pt x="0" y="0"/>
                </a:lnTo>
                <a:lnTo>
                  <a:pt x="0" y="18522796"/>
                </a:lnTo>
                <a:lnTo>
                  <a:pt x="18522796" y="18522796"/>
                </a:lnTo>
                <a:lnTo>
                  <a:pt x="18522796" y="0"/>
                </a:lnTo>
                <a:close/>
              </a:path>
            </a:pathLst>
          </a:custGeom>
          <a:blipFill>
            <a:blip r:embed="rId2">
              <a:alphaModFix amt="3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6870917" y="0"/>
            <a:ext cx="1581056" cy="1166547"/>
          </a:xfrm>
          <a:custGeom>
            <a:avLst/>
            <a:gdLst/>
            <a:ahLst/>
            <a:cxnLst/>
            <a:rect l="l" t="t" r="r" b="b"/>
            <a:pathLst>
              <a:path w="1581056" h="1166547">
                <a:moveTo>
                  <a:pt x="0" y="0"/>
                </a:moveTo>
                <a:lnTo>
                  <a:pt x="1581056" y="0"/>
                </a:lnTo>
                <a:lnTo>
                  <a:pt x="1581056" y="1166547"/>
                </a:lnTo>
                <a:lnTo>
                  <a:pt x="0" y="11665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>
            <a:off x="2550971" y="1028700"/>
            <a:ext cx="13889849" cy="8576982"/>
          </a:xfrm>
          <a:custGeom>
            <a:avLst/>
            <a:gdLst/>
            <a:ahLst/>
            <a:cxnLst/>
            <a:rect l="l" t="t" r="r" b="b"/>
            <a:pathLst>
              <a:path w="13889849" h="8576982">
                <a:moveTo>
                  <a:pt x="0" y="0"/>
                </a:moveTo>
                <a:lnTo>
                  <a:pt x="13889848" y="0"/>
                </a:lnTo>
                <a:lnTo>
                  <a:pt x="13889848" y="8576982"/>
                </a:lnTo>
                <a:lnTo>
                  <a:pt x="0" y="85769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47625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en-CA"/>
          </a:p>
        </p:txBody>
      </p:sp>
      <p:sp>
        <p:nvSpPr>
          <p:cNvPr id="5" name="TextBox 5"/>
          <p:cNvSpPr txBox="1"/>
          <p:nvPr/>
        </p:nvSpPr>
        <p:spPr>
          <a:xfrm>
            <a:off x="17131197" y="9572211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11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92601" y="9730961"/>
            <a:ext cx="14248219" cy="353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“Fortune Business Insights. (2025, July 7). Elderly care market size, share &amp; industry analysis, 2024–2032"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673099" y="42730"/>
            <a:ext cx="6758955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00"/>
              </a:lnSpc>
              <a:spcBef>
                <a:spcPct val="0"/>
              </a:spcBef>
            </a:pPr>
            <a:r>
              <a:rPr lang="en-US" sz="6000" b="1">
                <a:solidFill>
                  <a:srgbClr val="FFFFFF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MARKET SIZE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773798">
            <a:off x="-6526110" y="-1646747"/>
            <a:ext cx="20418741" cy="15072744"/>
          </a:xfrm>
          <a:custGeom>
            <a:avLst/>
            <a:gdLst/>
            <a:ahLst/>
            <a:cxnLst/>
            <a:rect l="l" t="t" r="r" b="b"/>
            <a:pathLst>
              <a:path w="20418741" h="15072744">
                <a:moveTo>
                  <a:pt x="0" y="0"/>
                </a:moveTo>
                <a:lnTo>
                  <a:pt x="20418742" y="0"/>
                </a:lnTo>
                <a:lnTo>
                  <a:pt x="20418742" y="15072744"/>
                </a:lnTo>
                <a:lnTo>
                  <a:pt x="0" y="150727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TextBox 3"/>
          <p:cNvSpPr txBox="1"/>
          <p:nvPr/>
        </p:nvSpPr>
        <p:spPr>
          <a:xfrm>
            <a:off x="4265557" y="352960"/>
            <a:ext cx="10943291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Market Validation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582025" y="3901440"/>
            <a:ext cx="9067800" cy="1064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Engaged in Informal</a:t>
            </a:r>
            <a:r>
              <a:rPr lang="en-US" sz="3100">
                <a:solidFill>
                  <a:srgbClr val="EB5436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-US" sz="3100" b="1">
                <a:solidFill>
                  <a:srgbClr val="EB5436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Interviews</a:t>
            </a:r>
            <a:r>
              <a:rPr lang="en-US" sz="3100">
                <a:solidFill>
                  <a:srgbClr val="EB5436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-US" sz="31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with Volunteers, Caregivers &amp; Student Helpers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582025" y="1962685"/>
            <a:ext cx="9705975" cy="1064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Validated by Over </a:t>
            </a:r>
            <a:r>
              <a:rPr lang="en-US" sz="3100" b="1">
                <a:solidFill>
                  <a:srgbClr val="EB5436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50+</a:t>
            </a:r>
            <a:r>
              <a:rPr lang="en-US" sz="3100">
                <a:solidFill>
                  <a:srgbClr val="E30B2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-US" sz="31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Survey Responses from Seniors and Family Caregivers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582025" y="5832475"/>
            <a:ext cx="8300118" cy="1064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Received Strong Positive </a:t>
            </a:r>
            <a:r>
              <a:rPr lang="en-US" sz="3100">
                <a:solidFill>
                  <a:srgbClr val="EB5436"/>
                </a:solidFill>
                <a:latin typeface="Roboto Slab"/>
                <a:ea typeface="Roboto Slab"/>
                <a:cs typeface="Roboto Slab"/>
                <a:sym typeface="Roboto Slab"/>
              </a:rPr>
              <a:t>Feedback</a:t>
            </a:r>
            <a:r>
              <a:rPr lang="en-US" sz="31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 on the Need for Cognitive &amp; Emergency Support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131197" y="9572211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3</a:t>
            </a:r>
          </a:p>
        </p:txBody>
      </p:sp>
      <p:sp>
        <p:nvSpPr>
          <p:cNvPr id="8" name="AutoShape 8"/>
          <p:cNvSpPr/>
          <p:nvPr/>
        </p:nvSpPr>
        <p:spPr>
          <a:xfrm>
            <a:off x="6933036" y="3496627"/>
            <a:ext cx="10901551" cy="0"/>
          </a:xfrm>
          <a:prstGeom prst="line">
            <a:avLst/>
          </a:prstGeom>
          <a:ln w="28575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9" name="AutoShape 9"/>
          <p:cNvSpPr/>
          <p:nvPr/>
        </p:nvSpPr>
        <p:spPr>
          <a:xfrm flipV="1">
            <a:off x="6933036" y="5427662"/>
            <a:ext cx="10878714" cy="0"/>
          </a:xfrm>
          <a:prstGeom prst="line">
            <a:avLst/>
          </a:prstGeom>
          <a:ln w="28575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7299629" y="5957399"/>
            <a:ext cx="896578" cy="939336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466058" y="2048988"/>
            <a:ext cx="730149" cy="977957"/>
          </a:xfrm>
          <a:prstGeom prst="rect">
            <a:avLst/>
          </a:prstGeom>
          <a:ln cap="sq">
            <a:noFill/>
            <a:prstDash val="solid"/>
          </a:ln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7466058" y="3968115"/>
            <a:ext cx="674402" cy="869255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8582025" y="7808882"/>
            <a:ext cx="8300118" cy="1064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Commitments from Student </a:t>
            </a:r>
            <a:r>
              <a:rPr lang="en-US" sz="3100">
                <a:solidFill>
                  <a:srgbClr val="EB5436"/>
                </a:solidFill>
                <a:latin typeface="Roboto Slab"/>
                <a:ea typeface="Roboto Slab"/>
                <a:cs typeface="Roboto Slab"/>
                <a:sym typeface="Roboto Slab"/>
              </a:rPr>
              <a:t>Volunteers </a:t>
            </a:r>
            <a:r>
              <a:rPr lang="en-US" sz="31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and NGOs for Support &amp; Testing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7410717" y="7934959"/>
            <a:ext cx="674402" cy="869255"/>
          </a:xfrm>
          <a:prstGeom prst="rect">
            <a:avLst/>
          </a:prstGeom>
        </p:spPr>
      </p:pic>
      <p:sp>
        <p:nvSpPr>
          <p:cNvPr id="15" name="AutoShape 15"/>
          <p:cNvSpPr/>
          <p:nvPr/>
        </p:nvSpPr>
        <p:spPr>
          <a:xfrm flipV="1">
            <a:off x="6933036" y="7482522"/>
            <a:ext cx="10878714" cy="0"/>
          </a:xfrm>
          <a:prstGeom prst="line">
            <a:avLst/>
          </a:prstGeom>
          <a:ln w="28575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16" name="AutoShape 16"/>
          <p:cNvSpPr/>
          <p:nvPr/>
        </p:nvSpPr>
        <p:spPr>
          <a:xfrm flipV="1">
            <a:off x="5886280" y="2338578"/>
            <a:ext cx="0" cy="6178168"/>
          </a:xfrm>
          <a:prstGeom prst="line">
            <a:avLst/>
          </a:prstGeom>
          <a:ln w="28575" cap="rnd">
            <a:solidFill>
              <a:srgbClr val="2121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17" name="Freeform 17"/>
          <p:cNvSpPr/>
          <p:nvPr/>
        </p:nvSpPr>
        <p:spPr>
          <a:xfrm>
            <a:off x="16867805" y="0"/>
            <a:ext cx="1584167" cy="1168842"/>
          </a:xfrm>
          <a:custGeom>
            <a:avLst/>
            <a:gdLst/>
            <a:ahLst/>
            <a:cxnLst/>
            <a:rect l="l" t="t" r="r" b="b"/>
            <a:pathLst>
              <a:path w="1584167" h="1168842">
                <a:moveTo>
                  <a:pt x="0" y="0"/>
                </a:moveTo>
                <a:lnTo>
                  <a:pt x="1584168" y="0"/>
                </a:lnTo>
                <a:lnTo>
                  <a:pt x="1584168" y="1168842"/>
                </a:lnTo>
                <a:lnTo>
                  <a:pt x="0" y="11688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8" name="Freeform 18"/>
          <p:cNvSpPr/>
          <p:nvPr/>
        </p:nvSpPr>
        <p:spPr>
          <a:xfrm>
            <a:off x="1232486" y="3593561"/>
            <a:ext cx="4201356" cy="3099877"/>
          </a:xfrm>
          <a:custGeom>
            <a:avLst/>
            <a:gdLst/>
            <a:ahLst/>
            <a:cxnLst/>
            <a:rect l="l" t="t" r="r" b="b"/>
            <a:pathLst>
              <a:path w="4201356" h="3099877">
                <a:moveTo>
                  <a:pt x="0" y="0"/>
                </a:moveTo>
                <a:lnTo>
                  <a:pt x="4201356" y="0"/>
                </a:lnTo>
                <a:lnTo>
                  <a:pt x="4201356" y="3099878"/>
                </a:lnTo>
                <a:lnTo>
                  <a:pt x="0" y="309987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1236787" y="-467100"/>
            <a:ext cx="3632046" cy="3632046"/>
          </a:xfrm>
          <a:custGeom>
            <a:avLst/>
            <a:gdLst/>
            <a:ahLst/>
            <a:cxnLst/>
            <a:rect l="l" t="t" r="r" b="b"/>
            <a:pathLst>
              <a:path w="3632046" h="3632046">
                <a:moveTo>
                  <a:pt x="3632046" y="0"/>
                </a:moveTo>
                <a:lnTo>
                  <a:pt x="0" y="0"/>
                </a:lnTo>
                <a:lnTo>
                  <a:pt x="0" y="3632046"/>
                </a:lnTo>
                <a:lnTo>
                  <a:pt x="3632046" y="3632046"/>
                </a:lnTo>
                <a:lnTo>
                  <a:pt x="3632046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53697" y="584421"/>
            <a:ext cx="18210503" cy="9917934"/>
          </a:xfrm>
          <a:custGeom>
            <a:avLst/>
            <a:gdLst/>
            <a:ahLst/>
            <a:cxnLst/>
            <a:rect l="l" t="t" r="r" b="b"/>
            <a:pathLst>
              <a:path w="18210503" h="9917934">
                <a:moveTo>
                  <a:pt x="0" y="0"/>
                </a:moveTo>
                <a:lnTo>
                  <a:pt x="18210503" y="0"/>
                </a:lnTo>
                <a:lnTo>
                  <a:pt x="18210503" y="9917934"/>
                </a:lnTo>
                <a:lnTo>
                  <a:pt x="0" y="9917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226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>
            <a:off x="16867805" y="0"/>
            <a:ext cx="1584167" cy="1168842"/>
          </a:xfrm>
          <a:custGeom>
            <a:avLst/>
            <a:gdLst/>
            <a:ahLst/>
            <a:cxnLst/>
            <a:rect l="l" t="t" r="r" b="b"/>
            <a:pathLst>
              <a:path w="1584167" h="1168842">
                <a:moveTo>
                  <a:pt x="0" y="0"/>
                </a:moveTo>
                <a:lnTo>
                  <a:pt x="1584168" y="0"/>
                </a:lnTo>
                <a:lnTo>
                  <a:pt x="1584168" y="1168842"/>
                </a:lnTo>
                <a:lnTo>
                  <a:pt x="0" y="11688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TextBox 5"/>
          <p:cNvSpPr txBox="1"/>
          <p:nvPr/>
        </p:nvSpPr>
        <p:spPr>
          <a:xfrm>
            <a:off x="17259300" y="9629086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11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68960" y="8638462"/>
            <a:ext cx="4344533" cy="1019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7"/>
              </a:lnSpc>
              <a:spcBef>
                <a:spcPct val="0"/>
              </a:spcBef>
            </a:pPr>
            <a:r>
              <a:rPr lang="en-US" sz="2998">
                <a:solidFill>
                  <a:srgbClr val="F5F5F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Launch MVP Platform (Next 3 Months)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62200" y="6867976"/>
            <a:ext cx="4876855" cy="9653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97"/>
              </a:lnSpc>
              <a:spcBef>
                <a:spcPct val="0"/>
              </a:spcBef>
            </a:pPr>
            <a:r>
              <a:rPr lang="en-US" sz="2998" dirty="0">
                <a:solidFill>
                  <a:srgbClr val="F5F5F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Onboard 50+ Early Users (Next 6 Months)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754950" y="4124301"/>
            <a:ext cx="7368978" cy="1019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7"/>
              </a:lnSpc>
              <a:spcBef>
                <a:spcPct val="0"/>
              </a:spcBef>
            </a:pPr>
            <a:r>
              <a:rPr lang="en-US" sz="2998">
                <a:solidFill>
                  <a:srgbClr val="F5F5F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Partner with 3-5 Local Senior Communities (Next 12 Months)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011323" y="2725880"/>
            <a:ext cx="6888459" cy="1019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7"/>
              </a:lnSpc>
              <a:spcBef>
                <a:spcPct val="0"/>
              </a:spcBef>
            </a:pPr>
            <a:r>
              <a:rPr lang="en-US" sz="2998">
                <a:solidFill>
                  <a:srgbClr val="F5F5F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Introduce Premium Subscription &amp; AI-Powered Features (Year 2)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39056" y="942975"/>
            <a:ext cx="4825052" cy="1019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7"/>
              </a:lnSpc>
              <a:spcBef>
                <a:spcPct val="0"/>
              </a:spcBef>
            </a:pPr>
            <a:r>
              <a:rPr lang="en-US" sz="2998" dirty="0">
                <a:solidFill>
                  <a:srgbClr val="F5F5F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Plan for First Physical Care Facility Pilot (Year 3)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441226" y="5467776"/>
            <a:ext cx="5757825" cy="1019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7"/>
              </a:lnSpc>
              <a:spcBef>
                <a:spcPct val="0"/>
              </a:spcBef>
            </a:pPr>
            <a:r>
              <a:rPr lang="en-US" sz="2998">
                <a:solidFill>
                  <a:srgbClr val="F5F5F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Launch Volunteer Matching System by (Month 8)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20159" y="253548"/>
            <a:ext cx="5605901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b="1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Roadmap / Milestones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7032867" y="-9264496"/>
            <a:ext cx="18522796" cy="18522796"/>
          </a:xfrm>
          <a:custGeom>
            <a:avLst/>
            <a:gdLst/>
            <a:ahLst/>
            <a:cxnLst/>
            <a:rect l="l" t="t" r="r" b="b"/>
            <a:pathLst>
              <a:path w="18522796" h="18522796">
                <a:moveTo>
                  <a:pt x="18522796" y="0"/>
                </a:moveTo>
                <a:lnTo>
                  <a:pt x="0" y="0"/>
                </a:lnTo>
                <a:lnTo>
                  <a:pt x="0" y="18522796"/>
                </a:lnTo>
                <a:lnTo>
                  <a:pt x="18522796" y="18522796"/>
                </a:lnTo>
                <a:lnTo>
                  <a:pt x="18522796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-476598" y="-1215209"/>
            <a:ext cx="7121017" cy="5623443"/>
          </a:xfrm>
          <a:custGeom>
            <a:avLst/>
            <a:gdLst/>
            <a:ahLst/>
            <a:cxnLst/>
            <a:rect l="l" t="t" r="r" b="b"/>
            <a:pathLst>
              <a:path w="7121017" h="5623443">
                <a:moveTo>
                  <a:pt x="0" y="0"/>
                </a:moveTo>
                <a:lnTo>
                  <a:pt x="7121017" y="0"/>
                </a:lnTo>
                <a:lnTo>
                  <a:pt x="7121017" y="5623443"/>
                </a:lnTo>
                <a:lnTo>
                  <a:pt x="0" y="56234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60787" b="-77224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>
            <a:off x="696030" y="-582848"/>
            <a:ext cx="12362047" cy="11900595"/>
          </a:xfrm>
          <a:custGeom>
            <a:avLst/>
            <a:gdLst/>
            <a:ahLst/>
            <a:cxnLst/>
            <a:rect l="l" t="t" r="r" b="b"/>
            <a:pathLst>
              <a:path w="12362047" h="11900595">
                <a:moveTo>
                  <a:pt x="0" y="0"/>
                </a:moveTo>
                <a:lnTo>
                  <a:pt x="12362047" y="0"/>
                </a:lnTo>
                <a:lnTo>
                  <a:pt x="12362047" y="11900596"/>
                </a:lnTo>
                <a:lnTo>
                  <a:pt x="0" y="119005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TextBox 5"/>
          <p:cNvSpPr txBox="1"/>
          <p:nvPr/>
        </p:nvSpPr>
        <p:spPr>
          <a:xfrm>
            <a:off x="17131197" y="9572211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11</a:t>
            </a:r>
          </a:p>
        </p:txBody>
      </p:sp>
      <p:sp>
        <p:nvSpPr>
          <p:cNvPr id="6" name="Freeform 6"/>
          <p:cNvSpPr/>
          <p:nvPr/>
        </p:nvSpPr>
        <p:spPr>
          <a:xfrm>
            <a:off x="16868515" y="0"/>
            <a:ext cx="1583458" cy="1168319"/>
          </a:xfrm>
          <a:custGeom>
            <a:avLst/>
            <a:gdLst/>
            <a:ahLst/>
            <a:cxnLst/>
            <a:rect l="l" t="t" r="r" b="b"/>
            <a:pathLst>
              <a:path w="1583458" h="1168319">
                <a:moveTo>
                  <a:pt x="0" y="0"/>
                </a:moveTo>
                <a:lnTo>
                  <a:pt x="1583458" y="0"/>
                </a:lnTo>
                <a:lnTo>
                  <a:pt x="1583458" y="1168319"/>
                </a:lnTo>
                <a:lnTo>
                  <a:pt x="0" y="11683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TextBox 7"/>
          <p:cNvSpPr txBox="1"/>
          <p:nvPr/>
        </p:nvSpPr>
        <p:spPr>
          <a:xfrm>
            <a:off x="11719983" y="1537399"/>
            <a:ext cx="5539317" cy="113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000" spc="-96" dirty="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Partnerships with Healthcare Providers &amp; Pharmacies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832781" y="3764738"/>
            <a:ext cx="5124735" cy="1149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000" dirty="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Storytelling via short-form reels &amp; testimonials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067583" y="7709430"/>
            <a:ext cx="6296739" cy="54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0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Word-of-Mouth &amp; Referral Program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3978" y="6046365"/>
            <a:ext cx="5997297" cy="54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0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Family-Driven Adoption Strategy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448079" y="8983566"/>
            <a:ext cx="7179422" cy="113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000">
                <a:solidFill>
                  <a:srgbClr val="F5F5F5"/>
                </a:solidFill>
                <a:latin typeface="Roboto Slab"/>
                <a:ea typeface="Roboto Slab"/>
                <a:cs typeface="Roboto Slab"/>
                <a:sym typeface="Roboto Slab"/>
              </a:rPr>
              <a:t>Participation in Health Tech Expos &amp; Start-Up Incubators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8826891" y="-202809"/>
            <a:ext cx="18922218" cy="18922218"/>
          </a:xfrm>
          <a:custGeom>
            <a:avLst/>
            <a:gdLst/>
            <a:ahLst/>
            <a:cxnLst/>
            <a:rect l="l" t="t" r="r" b="b"/>
            <a:pathLst>
              <a:path w="18922218" h="18922218">
                <a:moveTo>
                  <a:pt x="18922218" y="0"/>
                </a:moveTo>
                <a:lnTo>
                  <a:pt x="0" y="0"/>
                </a:lnTo>
                <a:lnTo>
                  <a:pt x="0" y="18922218"/>
                </a:lnTo>
                <a:lnTo>
                  <a:pt x="18922218" y="18922218"/>
                </a:lnTo>
                <a:lnTo>
                  <a:pt x="18922218" y="0"/>
                </a:lnTo>
                <a:close/>
              </a:path>
            </a:pathLst>
          </a:custGeom>
          <a:blipFill>
            <a:blip r:embed="rId2">
              <a:alphaModFix amt="3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445424" y="2460373"/>
            <a:ext cx="17842576" cy="3778228"/>
          </a:xfrm>
          <a:custGeom>
            <a:avLst/>
            <a:gdLst/>
            <a:ahLst/>
            <a:cxnLst/>
            <a:rect l="l" t="t" r="r" b="b"/>
            <a:pathLst>
              <a:path w="17842576" h="3778228">
                <a:moveTo>
                  <a:pt x="0" y="0"/>
                </a:moveTo>
                <a:lnTo>
                  <a:pt x="17842576" y="0"/>
                </a:lnTo>
                <a:lnTo>
                  <a:pt x="17842576" y="3778228"/>
                </a:lnTo>
                <a:lnTo>
                  <a:pt x="0" y="37782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49599" b="-83535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TextBox 4"/>
          <p:cNvSpPr txBox="1"/>
          <p:nvPr/>
        </p:nvSpPr>
        <p:spPr>
          <a:xfrm>
            <a:off x="17131197" y="9572211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10</a:t>
            </a:r>
          </a:p>
        </p:txBody>
      </p:sp>
      <p:sp>
        <p:nvSpPr>
          <p:cNvPr id="5" name="Freeform 5"/>
          <p:cNvSpPr/>
          <p:nvPr/>
        </p:nvSpPr>
        <p:spPr>
          <a:xfrm>
            <a:off x="16870917" y="0"/>
            <a:ext cx="1581056" cy="1166547"/>
          </a:xfrm>
          <a:custGeom>
            <a:avLst/>
            <a:gdLst/>
            <a:ahLst/>
            <a:cxnLst/>
            <a:rect l="l" t="t" r="r" b="b"/>
            <a:pathLst>
              <a:path w="1581056" h="1166547">
                <a:moveTo>
                  <a:pt x="0" y="0"/>
                </a:moveTo>
                <a:lnTo>
                  <a:pt x="1581056" y="0"/>
                </a:lnTo>
                <a:lnTo>
                  <a:pt x="1581056" y="1166547"/>
                </a:lnTo>
                <a:lnTo>
                  <a:pt x="0" y="11665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TextBox 6"/>
          <p:cNvSpPr txBox="1"/>
          <p:nvPr/>
        </p:nvSpPr>
        <p:spPr>
          <a:xfrm>
            <a:off x="-3111222" y="-1005303"/>
            <a:ext cx="12061658" cy="2627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2"/>
              </a:lnSpc>
            </a:pPr>
            <a:endParaRPr/>
          </a:p>
          <a:p>
            <a:pPr algn="ctr">
              <a:lnSpc>
                <a:spcPts val="7200"/>
              </a:lnSpc>
            </a:pPr>
            <a:r>
              <a:rPr lang="en-US" sz="8000" b="1" spc="-240">
                <a:solidFill>
                  <a:srgbClr val="FFFFFF"/>
                </a:solidFill>
                <a:latin typeface="TT Ramillas Heavy"/>
                <a:ea typeface="TT Ramillas Heavy"/>
                <a:cs typeface="TT Ramillas Heavy"/>
                <a:sym typeface="TT Ramillas Heavy"/>
              </a:rPr>
              <a:t>The Ask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-575738" y="1755523"/>
            <a:ext cx="12061658" cy="1200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5000" spc="-250">
                <a:solidFill>
                  <a:srgbClr val="FFFFFF"/>
                </a:solidFill>
                <a:latin typeface="TT Ramillas"/>
                <a:ea typeface="TT Ramillas"/>
                <a:cs typeface="TT Ramillas"/>
                <a:sym typeface="TT Ramillas"/>
              </a:rPr>
              <a:t>Growth support and Collaboration</a:t>
            </a:r>
          </a:p>
          <a:p>
            <a:pPr algn="ctr">
              <a:lnSpc>
                <a:spcPts val="4500"/>
              </a:lnSpc>
            </a:pPr>
            <a:endParaRPr lang="en-US" sz="5000" spc="-250">
              <a:solidFill>
                <a:srgbClr val="FFFFFF"/>
              </a:solidFill>
              <a:latin typeface="TT Ramillas"/>
              <a:ea typeface="TT Ramillas"/>
              <a:cs typeface="TT Ramillas"/>
              <a:sym typeface="TT Ramilla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4203" y="7053542"/>
            <a:ext cx="4200690" cy="14387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3"/>
              </a:lnSpc>
              <a:spcBef>
                <a:spcPct val="0"/>
              </a:spcBef>
            </a:pPr>
            <a:r>
              <a:rPr lang="en-US" sz="2964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Access to Expert Advisory in Healthcare &amp; Senior Wellness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919607" y="5540035"/>
            <a:ext cx="11814568" cy="381000"/>
            <a:chOff x="0" y="0"/>
            <a:chExt cx="15752757" cy="508000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508000" cy="508000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5F5F5">
                  <a:alpha val="27843"/>
                </a:srgbClr>
              </a:solidFill>
            </p:spPr>
            <p:txBody>
              <a:bodyPr/>
              <a:lstStyle/>
              <a:p>
                <a:endParaRPr lang="en-CA"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7622378" y="0"/>
              <a:ext cx="508000" cy="508000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5F5F5">
                  <a:alpha val="27843"/>
                </a:srgbClr>
              </a:solidFill>
            </p:spPr>
            <p:txBody>
              <a:bodyPr/>
              <a:lstStyle/>
              <a:p>
                <a:endParaRPr lang="en-CA"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15244757" y="0"/>
              <a:ext cx="508000" cy="508000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5F5F5">
                  <a:alpha val="27843"/>
                </a:srgbClr>
              </a:solidFill>
            </p:spPr>
            <p:txBody>
              <a:bodyPr/>
              <a:lstStyle/>
              <a:p>
                <a:endParaRPr lang="en-CA"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114819" y="114819"/>
              <a:ext cx="278362" cy="278362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5F5F5"/>
              </a:solidFill>
            </p:spPr>
            <p:txBody>
              <a:bodyPr/>
              <a:lstStyle/>
              <a:p>
                <a:endParaRPr lang="en-CA"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7737197" y="114819"/>
              <a:ext cx="278362" cy="27836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5F5F5"/>
              </a:solidFill>
            </p:spPr>
            <p:txBody>
              <a:bodyPr/>
              <a:lstStyle/>
              <a:p>
                <a:endParaRPr lang="en-CA"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15359576" y="114819"/>
              <a:ext cx="278362" cy="278362"/>
              <a:chOff x="0" y="0"/>
              <a:chExt cx="6350000" cy="63500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5F5F5"/>
              </a:solidFill>
            </p:spPr>
            <p:txBody>
              <a:bodyPr/>
              <a:lstStyle/>
              <a:p>
                <a:endParaRPr lang="en-CA"/>
              </a:p>
            </p:txBody>
          </p:sp>
        </p:grpSp>
        <p:sp>
          <p:nvSpPr>
            <p:cNvPr id="22" name="AutoShape 22"/>
            <p:cNvSpPr/>
            <p:nvPr/>
          </p:nvSpPr>
          <p:spPr>
            <a:xfrm>
              <a:off x="254000" y="234950"/>
              <a:ext cx="15244757" cy="0"/>
            </a:xfrm>
            <a:prstGeom prst="line">
              <a:avLst/>
            </a:prstGeom>
            <a:ln w="38100" cap="rnd">
              <a:solidFill>
                <a:srgbClr val="F5F5F5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529817" y="6982007"/>
            <a:ext cx="4200690" cy="1969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3"/>
              </a:lnSpc>
              <a:spcBef>
                <a:spcPct val="0"/>
              </a:spcBef>
            </a:pPr>
            <a:r>
              <a:rPr lang="en-US" sz="2964" dirty="0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Opportunities to Pilot with Senior Care Communities and plan pricings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035432" y="7049467"/>
            <a:ext cx="5437541" cy="1924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3"/>
              </a:lnSpc>
              <a:spcBef>
                <a:spcPct val="0"/>
              </a:spcBef>
            </a:pPr>
            <a:r>
              <a:rPr lang="en-US" sz="2964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Support with Legal, Data Privacy &amp; Compliance Frameworks</a:t>
            </a:r>
          </a:p>
          <a:p>
            <a:pPr algn="ctr">
              <a:lnSpc>
                <a:spcPts val="3853"/>
              </a:lnSpc>
              <a:spcBef>
                <a:spcPct val="0"/>
              </a:spcBef>
            </a:pPr>
            <a:r>
              <a:rPr lang="en-US" sz="2964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(HELIX Launchpad Support)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28700" y="6114874"/>
            <a:ext cx="4200690" cy="591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3"/>
              </a:lnSpc>
              <a:spcBef>
                <a:spcPct val="0"/>
              </a:spcBef>
            </a:pPr>
            <a:r>
              <a:rPr lang="en-US" sz="3664" b="1">
                <a:solidFill>
                  <a:srgbClr val="CB6CE6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Step 1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726546" y="6200501"/>
            <a:ext cx="4200690" cy="5916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7"/>
              </a:lnSpc>
              <a:spcBef>
                <a:spcPct val="0"/>
              </a:spcBef>
            </a:pPr>
            <a:r>
              <a:rPr lang="en-US" sz="3659" b="1">
                <a:solidFill>
                  <a:srgbClr val="CB6CE6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Step 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422661" y="6114874"/>
            <a:ext cx="4200690" cy="5916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7"/>
              </a:lnSpc>
              <a:spcBef>
                <a:spcPct val="0"/>
              </a:spcBef>
            </a:pPr>
            <a:r>
              <a:rPr lang="en-US" sz="3659" b="1">
                <a:solidFill>
                  <a:srgbClr val="CB6CE6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Step 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028700" y="-1175104"/>
            <a:ext cx="9458465" cy="9458465"/>
          </a:xfrm>
          <a:custGeom>
            <a:avLst/>
            <a:gdLst/>
            <a:ahLst/>
            <a:cxnLst/>
            <a:rect l="l" t="t" r="r" b="b"/>
            <a:pathLst>
              <a:path w="9458465" h="9458465">
                <a:moveTo>
                  <a:pt x="9458465" y="0"/>
                </a:moveTo>
                <a:lnTo>
                  <a:pt x="0" y="0"/>
                </a:lnTo>
                <a:lnTo>
                  <a:pt x="0" y="9458465"/>
                </a:lnTo>
                <a:lnTo>
                  <a:pt x="9458465" y="9458465"/>
                </a:lnTo>
                <a:lnTo>
                  <a:pt x="9458465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3750101" y="3303959"/>
            <a:ext cx="4736657" cy="1205694"/>
          </a:xfrm>
          <a:custGeom>
            <a:avLst/>
            <a:gdLst/>
            <a:ahLst/>
            <a:cxnLst/>
            <a:rect l="l" t="t" r="r" b="b"/>
            <a:pathLst>
              <a:path w="4736657" h="1205694">
                <a:moveTo>
                  <a:pt x="0" y="0"/>
                </a:moveTo>
                <a:lnTo>
                  <a:pt x="4736657" y="0"/>
                </a:lnTo>
                <a:lnTo>
                  <a:pt x="4736657" y="1205695"/>
                </a:lnTo>
                <a:lnTo>
                  <a:pt x="0" y="12056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>
            <a:off x="4176597" y="7496682"/>
            <a:ext cx="1197129" cy="883275"/>
          </a:xfrm>
          <a:custGeom>
            <a:avLst/>
            <a:gdLst/>
            <a:ahLst/>
            <a:cxnLst/>
            <a:rect l="l" t="t" r="r" b="b"/>
            <a:pathLst>
              <a:path w="1197129" h="883275">
                <a:moveTo>
                  <a:pt x="0" y="0"/>
                </a:moveTo>
                <a:lnTo>
                  <a:pt x="1197128" y="0"/>
                </a:lnTo>
                <a:lnTo>
                  <a:pt x="1197128" y="883274"/>
                </a:lnTo>
                <a:lnTo>
                  <a:pt x="0" y="8832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47902" y="480486"/>
            <a:ext cx="5428910" cy="932602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7131197" y="9572211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10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107723" y="7593277"/>
            <a:ext cx="3379035" cy="69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445"/>
              </a:lnSpc>
              <a:spcBef>
                <a:spcPct val="0"/>
              </a:spcBef>
            </a:pPr>
            <a:r>
              <a:rPr lang="en-US" sz="4538" b="1">
                <a:solidFill>
                  <a:srgbClr val="212163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Ever</a:t>
            </a:r>
            <a:r>
              <a:rPr lang="en-US" sz="4538" b="1">
                <a:solidFill>
                  <a:srgbClr val="FF6D4D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Sure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35478" y="5593701"/>
            <a:ext cx="7565902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26"/>
              </a:lnSpc>
            </a:pPr>
            <a:r>
              <a:rPr lang="en-US" sz="2438" b="1">
                <a:solidFill>
                  <a:srgbClr val="D6A2FD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We’re building safer, healthier, and more connected lives for seniors.</a:t>
            </a:r>
          </a:p>
          <a:p>
            <a:pPr marL="0" lvl="0" indent="0" algn="ctr">
              <a:lnSpc>
                <a:spcPts val="2927"/>
              </a:lnSpc>
              <a:spcBef>
                <a:spcPct val="0"/>
              </a:spcBef>
            </a:pPr>
            <a:r>
              <a:rPr lang="en-US" sz="2439" b="1">
                <a:solidFill>
                  <a:srgbClr val="D6A2FD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 Your support can help us make a lasting impact.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81588" y="0"/>
            <a:ext cx="15917988" cy="10287000"/>
          </a:xfrm>
          <a:custGeom>
            <a:avLst/>
            <a:gdLst/>
            <a:ahLst/>
            <a:cxnLst/>
            <a:rect l="l" t="t" r="r" b="b"/>
            <a:pathLst>
              <a:path w="15917988" h="10287000">
                <a:moveTo>
                  <a:pt x="0" y="0"/>
                </a:moveTo>
                <a:lnTo>
                  <a:pt x="15917988" y="0"/>
                </a:lnTo>
                <a:lnTo>
                  <a:pt x="1591798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TextBox 3"/>
          <p:cNvSpPr txBox="1"/>
          <p:nvPr/>
        </p:nvSpPr>
        <p:spPr>
          <a:xfrm>
            <a:off x="17259300" y="9721436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8719" y="273592"/>
            <a:ext cx="6371237" cy="2552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04"/>
              </a:lnSpc>
            </a:pPr>
            <a:r>
              <a:rPr lang="en-US" sz="8420" b="1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Current Solutions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766710" y="3677490"/>
            <a:ext cx="9832866" cy="2772201"/>
            <a:chOff x="0" y="0"/>
            <a:chExt cx="4148282" cy="116953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148282" cy="1169534"/>
            </a:xfrm>
            <a:custGeom>
              <a:avLst/>
              <a:gdLst/>
              <a:ahLst/>
              <a:cxnLst/>
              <a:rect l="l" t="t" r="r" b="b"/>
              <a:pathLst>
                <a:path w="4148282" h="1169534">
                  <a:moveTo>
                    <a:pt x="4023821" y="1169534"/>
                  </a:moveTo>
                  <a:lnTo>
                    <a:pt x="124460" y="1169534"/>
                  </a:lnTo>
                  <a:cubicBezTo>
                    <a:pt x="55880" y="1169534"/>
                    <a:pt x="0" y="1113654"/>
                    <a:pt x="0" y="10450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23822" y="0"/>
                  </a:lnTo>
                  <a:cubicBezTo>
                    <a:pt x="4092402" y="0"/>
                    <a:pt x="4148282" y="55880"/>
                    <a:pt x="4148282" y="124460"/>
                  </a:cubicBezTo>
                  <a:lnTo>
                    <a:pt x="4148282" y="1045074"/>
                  </a:lnTo>
                  <a:cubicBezTo>
                    <a:pt x="4148282" y="1113654"/>
                    <a:pt x="4092402" y="1169534"/>
                    <a:pt x="4023822" y="1169534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7AD">
                    <a:alpha val="47000"/>
                  </a:srgbClr>
                </a:gs>
                <a:gs pos="100000">
                  <a:srgbClr val="FFA9F9">
                    <a:alpha val="47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766710" y="648327"/>
            <a:ext cx="9832866" cy="2772201"/>
            <a:chOff x="0" y="0"/>
            <a:chExt cx="4148282" cy="11695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148282" cy="1169534"/>
            </a:xfrm>
            <a:custGeom>
              <a:avLst/>
              <a:gdLst/>
              <a:ahLst/>
              <a:cxnLst/>
              <a:rect l="l" t="t" r="r" b="b"/>
              <a:pathLst>
                <a:path w="4148282" h="1169534">
                  <a:moveTo>
                    <a:pt x="4023821" y="1169534"/>
                  </a:moveTo>
                  <a:lnTo>
                    <a:pt x="124460" y="1169534"/>
                  </a:lnTo>
                  <a:cubicBezTo>
                    <a:pt x="55880" y="1169534"/>
                    <a:pt x="0" y="1113654"/>
                    <a:pt x="0" y="10450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23822" y="0"/>
                  </a:lnTo>
                  <a:cubicBezTo>
                    <a:pt x="4092402" y="0"/>
                    <a:pt x="4148282" y="55880"/>
                    <a:pt x="4148282" y="124460"/>
                  </a:cubicBezTo>
                  <a:lnTo>
                    <a:pt x="4148282" y="1045074"/>
                  </a:lnTo>
                  <a:cubicBezTo>
                    <a:pt x="4148282" y="1113654"/>
                    <a:pt x="4092402" y="1169534"/>
                    <a:pt x="4023822" y="1169534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7AD">
                    <a:alpha val="51000"/>
                  </a:srgbClr>
                </a:gs>
                <a:gs pos="100000">
                  <a:srgbClr val="FFA9F9">
                    <a:alpha val="51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763072" y="6735346"/>
            <a:ext cx="9836504" cy="2772201"/>
            <a:chOff x="0" y="0"/>
            <a:chExt cx="4149816" cy="116953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149816" cy="1169534"/>
            </a:xfrm>
            <a:custGeom>
              <a:avLst/>
              <a:gdLst/>
              <a:ahLst/>
              <a:cxnLst/>
              <a:rect l="l" t="t" r="r" b="b"/>
              <a:pathLst>
                <a:path w="4149816" h="1169534">
                  <a:moveTo>
                    <a:pt x="4025356" y="1169534"/>
                  </a:moveTo>
                  <a:lnTo>
                    <a:pt x="124460" y="1169534"/>
                  </a:lnTo>
                  <a:cubicBezTo>
                    <a:pt x="55880" y="1169534"/>
                    <a:pt x="0" y="1113654"/>
                    <a:pt x="0" y="10450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25357" y="0"/>
                  </a:lnTo>
                  <a:cubicBezTo>
                    <a:pt x="4093937" y="0"/>
                    <a:pt x="4149816" y="55880"/>
                    <a:pt x="4149816" y="124460"/>
                  </a:cubicBezTo>
                  <a:lnTo>
                    <a:pt x="4149816" y="1045074"/>
                  </a:lnTo>
                  <a:cubicBezTo>
                    <a:pt x="4149816" y="1113654"/>
                    <a:pt x="4093937" y="1169534"/>
                    <a:pt x="4025357" y="1169534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7AD">
                    <a:alpha val="47000"/>
                  </a:srgbClr>
                </a:gs>
                <a:gs pos="100000">
                  <a:srgbClr val="FFA9F9">
                    <a:alpha val="47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969126" y="7884918"/>
            <a:ext cx="9029174" cy="88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2"/>
              </a:lnSpc>
            </a:pPr>
            <a:r>
              <a:rPr lang="en-US" sz="2985">
                <a:solidFill>
                  <a:srgbClr val="A00013"/>
                </a:solidFill>
                <a:latin typeface="Roboto Slab"/>
                <a:ea typeface="Roboto Slab"/>
                <a:cs typeface="Roboto Slab"/>
                <a:sym typeface="Roboto Slab"/>
              </a:rPr>
              <a:t>Existing services are reactive rather than proactive.</a:t>
            </a:r>
          </a:p>
        </p:txBody>
      </p:sp>
      <p:sp>
        <p:nvSpPr>
          <p:cNvPr id="10" name="Freeform 10"/>
          <p:cNvSpPr/>
          <p:nvPr/>
        </p:nvSpPr>
        <p:spPr>
          <a:xfrm>
            <a:off x="748719" y="3573657"/>
            <a:ext cx="6058702" cy="5752069"/>
          </a:xfrm>
          <a:custGeom>
            <a:avLst/>
            <a:gdLst/>
            <a:ahLst/>
            <a:cxnLst/>
            <a:rect l="l" t="t" r="r" b="b"/>
            <a:pathLst>
              <a:path w="6058702" h="5752069">
                <a:moveTo>
                  <a:pt x="0" y="0"/>
                </a:moveTo>
                <a:lnTo>
                  <a:pt x="6058701" y="0"/>
                </a:lnTo>
                <a:lnTo>
                  <a:pt x="6058701" y="5752068"/>
                </a:lnTo>
                <a:lnTo>
                  <a:pt x="0" y="57520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352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en-CA"/>
          </a:p>
        </p:txBody>
      </p:sp>
      <p:sp>
        <p:nvSpPr>
          <p:cNvPr id="11" name="TextBox 11"/>
          <p:cNvSpPr txBox="1"/>
          <p:nvPr/>
        </p:nvSpPr>
        <p:spPr>
          <a:xfrm>
            <a:off x="17259300" y="9721436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9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969126" y="1734390"/>
            <a:ext cx="9029174" cy="133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2"/>
              </a:lnSpc>
            </a:pPr>
            <a:r>
              <a:rPr lang="en-US" sz="2985">
                <a:solidFill>
                  <a:srgbClr val="A00013"/>
                </a:solidFill>
                <a:latin typeface="Roboto Slab"/>
                <a:ea typeface="Roboto Slab"/>
                <a:cs typeface="Roboto Slab"/>
                <a:sym typeface="Roboto Slab"/>
              </a:rPr>
              <a:t>Seniors and families struggle to navigate between multiple apps, agencies, and platforms—none offering all-in-one support.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807420" y="803987"/>
            <a:ext cx="9704763" cy="635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3"/>
              </a:lnSpc>
              <a:spcBef>
                <a:spcPct val="0"/>
              </a:spcBef>
            </a:pPr>
            <a:r>
              <a:rPr lang="en-US" sz="3399">
                <a:solidFill>
                  <a:srgbClr val="A00013"/>
                </a:solidFill>
                <a:latin typeface="Roboto Slab"/>
                <a:ea typeface="Roboto Slab"/>
                <a:cs typeface="Roboto Slab"/>
                <a:sym typeface="Roboto Slab"/>
              </a:rPr>
              <a:t>Fragmented &amp; Inaccessible Services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969126" y="4854147"/>
            <a:ext cx="9029174" cy="133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2"/>
              </a:lnSpc>
            </a:pPr>
            <a:r>
              <a:rPr lang="en-US" sz="2985" dirty="0">
                <a:solidFill>
                  <a:srgbClr val="A00013"/>
                </a:solidFill>
                <a:latin typeface="Roboto Slab"/>
                <a:ea typeface="Roboto Slab"/>
                <a:cs typeface="Roboto Slab"/>
                <a:sym typeface="Roboto Slab"/>
              </a:rPr>
              <a:t>Most platforms focus only on medical or physical care, ignoring loneliness, mental health, and cognitive stimulation.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119956" y="3752295"/>
            <a:ext cx="9878344" cy="635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3"/>
              </a:lnSpc>
              <a:spcBef>
                <a:spcPct val="0"/>
              </a:spcBef>
            </a:pPr>
            <a:r>
              <a:rPr lang="en-US" sz="3399" dirty="0">
                <a:solidFill>
                  <a:srgbClr val="A00013"/>
                </a:solidFill>
                <a:latin typeface="Roboto Slab"/>
                <a:ea typeface="Roboto Slab"/>
                <a:cs typeface="Roboto Slab"/>
                <a:sym typeface="Roboto Slab"/>
              </a:rPr>
              <a:t>Lack of Emotional &amp; Social Engagement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969126" y="6783066"/>
            <a:ext cx="9498709" cy="635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3"/>
              </a:lnSpc>
              <a:spcBef>
                <a:spcPct val="0"/>
              </a:spcBef>
            </a:pPr>
            <a:r>
              <a:rPr lang="en-US" sz="3399">
                <a:solidFill>
                  <a:srgbClr val="A00013"/>
                </a:solidFill>
                <a:latin typeface="Roboto Slab"/>
                <a:ea typeface="Roboto Slab"/>
                <a:cs typeface="Roboto Slab"/>
                <a:sym typeface="Roboto Slab"/>
              </a:rPr>
              <a:t>Limited Use of Technology for Preventive Care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2514777"/>
            <a:ext cx="19268484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3" name="TextBox 3"/>
          <p:cNvSpPr txBox="1"/>
          <p:nvPr/>
        </p:nvSpPr>
        <p:spPr>
          <a:xfrm>
            <a:off x="222840" y="5253703"/>
            <a:ext cx="9544877" cy="2505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1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aim to deliver an affordable, all-in-one digital companion that bridges care, connection, and accessibility—empowering </a:t>
            </a:r>
            <a:r>
              <a:rPr lang="en-US" sz="3700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seniors </a:t>
            </a:r>
            <a:r>
              <a:rPr lang="en-US" sz="3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live independently with dignity.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4524" y="2585884"/>
            <a:ext cx="10186164" cy="675229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4224176" y="3802230"/>
            <a:ext cx="3765294" cy="768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68"/>
              </a:lnSpc>
              <a:spcBef>
                <a:spcPct val="0"/>
              </a:spcBef>
            </a:pPr>
            <a:r>
              <a:rPr lang="en-US" sz="5057" b="1">
                <a:solidFill>
                  <a:srgbClr val="212163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Ever</a:t>
            </a:r>
            <a:r>
              <a:rPr lang="en-US" sz="5057" b="1">
                <a:solidFill>
                  <a:srgbClr val="FF6D4D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Sure</a:t>
            </a:r>
          </a:p>
        </p:txBody>
      </p:sp>
      <p:sp>
        <p:nvSpPr>
          <p:cNvPr id="6" name="Freeform 6"/>
          <p:cNvSpPr/>
          <p:nvPr/>
        </p:nvSpPr>
        <p:spPr>
          <a:xfrm>
            <a:off x="2645025" y="3434731"/>
            <a:ext cx="2038373" cy="1503968"/>
          </a:xfrm>
          <a:custGeom>
            <a:avLst/>
            <a:gdLst/>
            <a:ahLst/>
            <a:cxnLst/>
            <a:rect l="l" t="t" r="r" b="b"/>
            <a:pathLst>
              <a:path w="2038373" h="1503968">
                <a:moveTo>
                  <a:pt x="0" y="0"/>
                </a:moveTo>
                <a:lnTo>
                  <a:pt x="2038373" y="0"/>
                </a:lnTo>
                <a:lnTo>
                  <a:pt x="2038373" y="1503967"/>
                </a:lnTo>
                <a:lnTo>
                  <a:pt x="0" y="15039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 rot="-1773798">
            <a:off x="-13274356" y="-8934685"/>
            <a:ext cx="26994393" cy="19926770"/>
          </a:xfrm>
          <a:custGeom>
            <a:avLst/>
            <a:gdLst/>
            <a:ahLst/>
            <a:cxnLst/>
            <a:rect l="l" t="t" r="r" b="b"/>
            <a:pathLst>
              <a:path w="26994393" h="19926770">
                <a:moveTo>
                  <a:pt x="0" y="0"/>
                </a:moveTo>
                <a:lnTo>
                  <a:pt x="26994393" y="0"/>
                </a:lnTo>
                <a:lnTo>
                  <a:pt x="26994393" y="19926770"/>
                </a:lnTo>
                <a:lnTo>
                  <a:pt x="0" y="199267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 dirty="0"/>
          </a:p>
        </p:txBody>
      </p:sp>
      <p:sp>
        <p:nvSpPr>
          <p:cNvPr id="8" name="TextBox 8"/>
          <p:cNvSpPr txBox="1"/>
          <p:nvPr/>
        </p:nvSpPr>
        <p:spPr>
          <a:xfrm>
            <a:off x="4992814" y="460717"/>
            <a:ext cx="8921115" cy="163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00"/>
              </a:lnSpc>
              <a:spcBef>
                <a:spcPct val="0"/>
              </a:spcBef>
            </a:pPr>
            <a:r>
              <a:rPr lang="en-US" sz="9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SOLUTION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18920" y="1184015"/>
            <a:ext cx="9338997" cy="8416771"/>
          </a:xfrm>
          <a:custGeom>
            <a:avLst/>
            <a:gdLst/>
            <a:ahLst/>
            <a:cxnLst/>
            <a:rect l="l" t="t" r="r" b="b"/>
            <a:pathLst>
              <a:path w="9338997" h="8416771">
                <a:moveTo>
                  <a:pt x="0" y="0"/>
                </a:moveTo>
                <a:lnTo>
                  <a:pt x="9338997" y="0"/>
                </a:lnTo>
                <a:lnTo>
                  <a:pt x="9338997" y="8416771"/>
                </a:lnTo>
                <a:lnTo>
                  <a:pt x="0" y="84167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TextBox 3"/>
          <p:cNvSpPr txBox="1"/>
          <p:nvPr/>
        </p:nvSpPr>
        <p:spPr>
          <a:xfrm>
            <a:off x="17131197" y="9572211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10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496002" y="285750"/>
            <a:ext cx="5602455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900" b="1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EverSure Services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58883" y="2365457"/>
            <a:ext cx="6329789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 b="1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Personalized support routines for every lifestyle.</a:t>
            </a:r>
          </a:p>
          <a:p>
            <a:pPr algn="l">
              <a:lnSpc>
                <a:spcPts val="1920"/>
              </a:lnSpc>
            </a:pPr>
            <a:endParaRPr lang="en-US" sz="2700" b="1">
              <a:solidFill>
                <a:srgbClr val="F5F5F5"/>
              </a:solidFill>
              <a:latin typeface="TT Ramillas Bold"/>
              <a:ea typeface="TT Ramillas Bold"/>
              <a:cs typeface="TT Ramillas Bold"/>
              <a:sym typeface="TT Ramilla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58883" y="1184015"/>
            <a:ext cx="3660037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0"/>
              </a:lnSpc>
            </a:pPr>
            <a:r>
              <a:rPr lang="en-US" sz="3100" b="1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Tailored Care Packages</a:t>
            </a:r>
          </a:p>
          <a:p>
            <a:pPr algn="l">
              <a:lnSpc>
                <a:spcPts val="4680"/>
              </a:lnSpc>
            </a:pPr>
            <a:endParaRPr lang="en-US" sz="3100" b="1">
              <a:solidFill>
                <a:srgbClr val="FFDE59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58883" y="8375236"/>
            <a:ext cx="3660037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0"/>
              </a:lnSpc>
            </a:pPr>
            <a:r>
              <a:rPr lang="en-US" sz="3100" b="1">
                <a:solidFill>
                  <a:srgbClr val="D6A2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Hospital-to-Home</a:t>
            </a:r>
          </a:p>
          <a:p>
            <a:pPr algn="l">
              <a:lnSpc>
                <a:spcPts val="3720"/>
              </a:lnSpc>
            </a:pPr>
            <a:r>
              <a:rPr lang="en-US" sz="3100" b="1">
                <a:solidFill>
                  <a:srgbClr val="D6A2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Transition</a:t>
            </a:r>
          </a:p>
          <a:p>
            <a:pPr algn="l">
              <a:lnSpc>
                <a:spcPts val="4680"/>
              </a:lnSpc>
            </a:pPr>
            <a:endParaRPr lang="en-US" sz="3100" b="1">
              <a:solidFill>
                <a:srgbClr val="D6A2FD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58883" y="5933288"/>
            <a:ext cx="6329789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 b="1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Gamified brain training</a:t>
            </a:r>
          </a:p>
          <a:p>
            <a:pPr algn="l">
              <a:lnSpc>
                <a:spcPts val="3240"/>
              </a:lnSpc>
            </a:pPr>
            <a:r>
              <a:rPr lang="en-US" sz="2700" b="1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 and social competitions.</a:t>
            </a:r>
          </a:p>
          <a:p>
            <a:pPr algn="l">
              <a:lnSpc>
                <a:spcPts val="1920"/>
              </a:lnSpc>
            </a:pPr>
            <a:endParaRPr lang="en-US" sz="2700" b="1">
              <a:solidFill>
                <a:srgbClr val="F5F5F5"/>
              </a:solidFill>
              <a:latin typeface="TT Ramillas Bold"/>
              <a:ea typeface="TT Ramillas Bold"/>
              <a:cs typeface="TT Ramillas Bold"/>
              <a:sym typeface="TT Ramilla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58883" y="4779626"/>
            <a:ext cx="3660037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0"/>
              </a:lnSpc>
            </a:pPr>
            <a:r>
              <a:rPr lang="en-US" sz="3100" b="1">
                <a:solidFill>
                  <a:srgbClr val="D4690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Cognitive Fitness</a:t>
            </a:r>
          </a:p>
          <a:p>
            <a:pPr algn="l">
              <a:lnSpc>
                <a:spcPts val="3720"/>
              </a:lnSpc>
            </a:pPr>
            <a:r>
              <a:rPr lang="en-US" sz="3100" b="1">
                <a:solidFill>
                  <a:srgbClr val="D4690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Club</a:t>
            </a:r>
          </a:p>
          <a:p>
            <a:pPr algn="l">
              <a:lnSpc>
                <a:spcPts val="4680"/>
              </a:lnSpc>
            </a:pPr>
            <a:endParaRPr lang="en-US" sz="3100" b="1">
              <a:solidFill>
                <a:srgbClr val="D46905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599263" y="1184015"/>
            <a:ext cx="3660037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0"/>
              </a:lnSpc>
            </a:pPr>
            <a:r>
              <a:rPr lang="en-US" sz="3100" b="1">
                <a:solidFill>
                  <a:srgbClr val="F4A03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Smart Errand</a:t>
            </a:r>
          </a:p>
          <a:p>
            <a:pPr algn="l">
              <a:lnSpc>
                <a:spcPts val="3720"/>
              </a:lnSpc>
            </a:pPr>
            <a:r>
              <a:rPr lang="en-US" sz="3100" b="1">
                <a:solidFill>
                  <a:srgbClr val="F4A03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Concierge</a:t>
            </a:r>
          </a:p>
          <a:p>
            <a:pPr algn="l">
              <a:lnSpc>
                <a:spcPts val="4680"/>
              </a:lnSpc>
            </a:pPr>
            <a:endParaRPr lang="en-US" sz="3100" b="1">
              <a:solidFill>
                <a:srgbClr val="F4A034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3642322" y="4516101"/>
            <a:ext cx="4340590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FF66C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InterGen Connect Program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457917" y="8226011"/>
            <a:ext cx="3660037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0"/>
              </a:lnSpc>
            </a:pPr>
            <a:r>
              <a:rPr lang="en-US" sz="2900" b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Professional-Grade Medical &amp; Emotional Support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653123" y="5933288"/>
            <a:ext cx="6329789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500" b="1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Weekly video or in-person sessions pairing seniors with students for companionship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653123" y="2365457"/>
            <a:ext cx="5101000" cy="696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 b="1" dirty="0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Errand help for every lifestyle.</a:t>
            </a:r>
          </a:p>
          <a:p>
            <a:pPr algn="l">
              <a:lnSpc>
                <a:spcPts val="1920"/>
              </a:lnSpc>
            </a:pPr>
            <a:endParaRPr lang="en-US" sz="2700" b="1" dirty="0">
              <a:solidFill>
                <a:srgbClr val="F5F5F5"/>
              </a:solidFill>
              <a:latin typeface="TT Ramillas Bold"/>
              <a:ea typeface="TT Ramillas Bold"/>
              <a:cs typeface="TT Ramillas Bold"/>
              <a:sym typeface="TT Ramillas Bold"/>
            </a:endParaRPr>
          </a:p>
        </p:txBody>
      </p:sp>
      <p:sp>
        <p:nvSpPr>
          <p:cNvPr id="15" name="Freeform 15"/>
          <p:cNvSpPr/>
          <p:nvPr/>
        </p:nvSpPr>
        <p:spPr>
          <a:xfrm>
            <a:off x="16870917" y="0"/>
            <a:ext cx="1581056" cy="1166547"/>
          </a:xfrm>
          <a:custGeom>
            <a:avLst/>
            <a:gdLst/>
            <a:ahLst/>
            <a:cxnLst/>
            <a:rect l="l" t="t" r="r" b="b"/>
            <a:pathLst>
              <a:path w="1581056" h="1166547">
                <a:moveTo>
                  <a:pt x="0" y="0"/>
                </a:moveTo>
                <a:lnTo>
                  <a:pt x="1581056" y="0"/>
                </a:lnTo>
                <a:lnTo>
                  <a:pt x="1581056" y="1166547"/>
                </a:lnTo>
                <a:lnTo>
                  <a:pt x="0" y="11665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971800" y="0"/>
            <a:ext cx="14169362" cy="10287000"/>
          </a:xfrm>
          <a:custGeom>
            <a:avLst/>
            <a:gdLst/>
            <a:ahLst/>
            <a:cxnLst/>
            <a:rect l="l" t="t" r="r" b="b"/>
            <a:pathLst>
              <a:path w="14169362" h="10287000">
                <a:moveTo>
                  <a:pt x="0" y="0"/>
                </a:moveTo>
                <a:lnTo>
                  <a:pt x="14169362" y="0"/>
                </a:lnTo>
                <a:lnTo>
                  <a:pt x="1416936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0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4377110" y="4206105"/>
            <a:ext cx="1016259" cy="1016259"/>
          </a:xfrm>
          <a:custGeom>
            <a:avLst/>
            <a:gdLst/>
            <a:ahLst/>
            <a:cxnLst/>
            <a:rect l="l" t="t" r="r" b="b"/>
            <a:pathLst>
              <a:path w="1016259" h="1016259">
                <a:moveTo>
                  <a:pt x="0" y="0"/>
                </a:moveTo>
                <a:lnTo>
                  <a:pt x="1016260" y="0"/>
                </a:lnTo>
                <a:lnTo>
                  <a:pt x="1016260" y="1016259"/>
                </a:lnTo>
                <a:lnTo>
                  <a:pt x="0" y="10162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>
            <a:off x="4052491" y="2877744"/>
            <a:ext cx="899574" cy="899574"/>
          </a:xfrm>
          <a:custGeom>
            <a:avLst/>
            <a:gdLst/>
            <a:ahLst/>
            <a:cxnLst/>
            <a:rect l="l" t="t" r="r" b="b"/>
            <a:pathLst>
              <a:path w="899574" h="899574">
                <a:moveTo>
                  <a:pt x="0" y="0"/>
                </a:moveTo>
                <a:lnTo>
                  <a:pt x="899574" y="0"/>
                </a:lnTo>
                <a:lnTo>
                  <a:pt x="899574" y="899574"/>
                </a:lnTo>
                <a:lnTo>
                  <a:pt x="0" y="8995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>
            <a:off x="5263854" y="1329428"/>
            <a:ext cx="888562" cy="888562"/>
          </a:xfrm>
          <a:custGeom>
            <a:avLst/>
            <a:gdLst/>
            <a:ahLst/>
            <a:cxnLst/>
            <a:rect l="l" t="t" r="r" b="b"/>
            <a:pathLst>
              <a:path w="888562" h="888562">
                <a:moveTo>
                  <a:pt x="0" y="0"/>
                </a:moveTo>
                <a:lnTo>
                  <a:pt x="888561" y="0"/>
                </a:lnTo>
                <a:lnTo>
                  <a:pt x="888561" y="888562"/>
                </a:lnTo>
                <a:lnTo>
                  <a:pt x="0" y="8885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14161864" y="1329428"/>
            <a:ext cx="855524" cy="855524"/>
          </a:xfrm>
          <a:custGeom>
            <a:avLst/>
            <a:gdLst/>
            <a:ahLst/>
            <a:cxnLst/>
            <a:rect l="l" t="t" r="r" b="b"/>
            <a:pathLst>
              <a:path w="855524" h="855524">
                <a:moveTo>
                  <a:pt x="0" y="0"/>
                </a:moveTo>
                <a:lnTo>
                  <a:pt x="855525" y="0"/>
                </a:lnTo>
                <a:lnTo>
                  <a:pt x="855525" y="855525"/>
                </a:lnTo>
                <a:lnTo>
                  <a:pt x="0" y="8555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15152979" y="2913491"/>
            <a:ext cx="1073063" cy="1073063"/>
          </a:xfrm>
          <a:custGeom>
            <a:avLst/>
            <a:gdLst/>
            <a:ahLst/>
            <a:cxnLst/>
            <a:rect l="l" t="t" r="r" b="b"/>
            <a:pathLst>
              <a:path w="1073063" h="1073063">
                <a:moveTo>
                  <a:pt x="0" y="0"/>
                </a:moveTo>
                <a:lnTo>
                  <a:pt x="1073063" y="0"/>
                </a:lnTo>
                <a:lnTo>
                  <a:pt x="1073063" y="1073063"/>
                </a:lnTo>
                <a:lnTo>
                  <a:pt x="0" y="10730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4502580" y="6744239"/>
            <a:ext cx="761274" cy="761274"/>
          </a:xfrm>
          <a:custGeom>
            <a:avLst/>
            <a:gdLst/>
            <a:ahLst/>
            <a:cxnLst/>
            <a:rect l="l" t="t" r="r" b="b"/>
            <a:pathLst>
              <a:path w="761274" h="761274">
                <a:moveTo>
                  <a:pt x="0" y="0"/>
                </a:moveTo>
                <a:lnTo>
                  <a:pt x="761274" y="0"/>
                </a:lnTo>
                <a:lnTo>
                  <a:pt x="761274" y="761274"/>
                </a:lnTo>
                <a:lnTo>
                  <a:pt x="0" y="7612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1793615" y="4714234"/>
            <a:ext cx="796708" cy="796708"/>
          </a:xfrm>
          <a:custGeom>
            <a:avLst/>
            <a:gdLst/>
            <a:ahLst/>
            <a:cxnLst/>
            <a:rect l="l" t="t" r="r" b="b"/>
            <a:pathLst>
              <a:path w="796708" h="796708">
                <a:moveTo>
                  <a:pt x="0" y="0"/>
                </a:moveTo>
                <a:lnTo>
                  <a:pt x="796708" y="0"/>
                </a:lnTo>
                <a:lnTo>
                  <a:pt x="796708" y="796708"/>
                </a:lnTo>
                <a:lnTo>
                  <a:pt x="0" y="79670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6942513" y="3948454"/>
            <a:ext cx="4661310" cy="477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02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17131197" y="9572211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 dirty="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0" y="295275"/>
            <a:ext cx="5552227" cy="7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60"/>
              </a:lnSpc>
            </a:pPr>
            <a:r>
              <a:rPr lang="en-US" sz="4800" b="1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Business Model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45704" y="2749963"/>
            <a:ext cx="5693996" cy="5693996"/>
            <a:chOff x="0" y="0"/>
            <a:chExt cx="7591995" cy="75919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91995" cy="7591995"/>
            </a:xfrm>
            <a:custGeom>
              <a:avLst/>
              <a:gdLst/>
              <a:ahLst/>
              <a:cxnLst/>
              <a:rect l="l" t="t" r="r" b="b"/>
              <a:pathLst>
                <a:path w="7591995" h="7591995">
                  <a:moveTo>
                    <a:pt x="0" y="0"/>
                  </a:moveTo>
                  <a:lnTo>
                    <a:pt x="7591995" y="0"/>
                  </a:lnTo>
                  <a:lnTo>
                    <a:pt x="7591995" y="7591995"/>
                  </a:lnTo>
                  <a:lnTo>
                    <a:pt x="0" y="75919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3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97071" y="797083"/>
              <a:ext cx="5997853" cy="5997829"/>
              <a:chOff x="0" y="0"/>
              <a:chExt cx="6350000" cy="6349975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41082" t="-3929" r="-39071" b="-29610"/>
                </a:stretch>
              </a:blipFill>
            </p:spPr>
            <p:txBody>
              <a:bodyPr/>
              <a:lstStyle/>
              <a:p>
                <a:endParaRPr lang="en-CA"/>
              </a:p>
            </p:txBody>
          </p:sp>
        </p:grpSp>
      </p:grpSp>
      <p:sp>
        <p:nvSpPr>
          <p:cNvPr id="6" name="Freeform 6"/>
          <p:cNvSpPr/>
          <p:nvPr/>
        </p:nvSpPr>
        <p:spPr>
          <a:xfrm>
            <a:off x="16860872" y="0"/>
            <a:ext cx="1591100" cy="1173958"/>
          </a:xfrm>
          <a:custGeom>
            <a:avLst/>
            <a:gdLst/>
            <a:ahLst/>
            <a:cxnLst/>
            <a:rect l="l" t="t" r="r" b="b"/>
            <a:pathLst>
              <a:path w="1591100" h="1173958">
                <a:moveTo>
                  <a:pt x="0" y="0"/>
                </a:moveTo>
                <a:lnTo>
                  <a:pt x="1591101" y="0"/>
                </a:lnTo>
                <a:lnTo>
                  <a:pt x="1591101" y="1173958"/>
                </a:lnTo>
                <a:lnTo>
                  <a:pt x="0" y="11739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TextBox 7"/>
          <p:cNvSpPr txBox="1"/>
          <p:nvPr/>
        </p:nvSpPr>
        <p:spPr>
          <a:xfrm>
            <a:off x="3256245" y="626270"/>
            <a:ext cx="12215358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99"/>
              </a:lnSpc>
            </a:pPr>
            <a:r>
              <a:rPr lang="en-US" sz="8499" b="1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Management Team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363925" y="4534852"/>
            <a:ext cx="6465690" cy="608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72"/>
              </a:lnSpc>
              <a:spcBef>
                <a:spcPct val="0"/>
              </a:spcBef>
            </a:pPr>
            <a:r>
              <a:rPr lang="en-US" sz="3824" b="1" spc="38">
                <a:solidFill>
                  <a:srgbClr val="D4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DHRUV CHOTALIA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319136" y="5366838"/>
            <a:ext cx="4692264" cy="1914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2"/>
              </a:lnSpc>
            </a:pPr>
            <a:r>
              <a:rPr lang="en-US" sz="2911" spc="145">
                <a:solidFill>
                  <a:srgbClr val="F5F5F5"/>
                </a:solidFill>
                <a:latin typeface="Montserrat"/>
                <a:ea typeface="Montserrat"/>
                <a:cs typeface="Montserrat"/>
                <a:sym typeface="Montserrat"/>
              </a:rPr>
              <a:t>Founder / CEO</a:t>
            </a:r>
          </a:p>
          <a:p>
            <a:pPr algn="ctr">
              <a:lnSpc>
                <a:spcPts val="3842"/>
              </a:lnSpc>
            </a:pPr>
            <a:endParaRPr lang="en-US" sz="2911" spc="145">
              <a:solidFill>
                <a:srgbClr val="F5F5F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3842"/>
              </a:lnSpc>
            </a:pPr>
            <a:r>
              <a:rPr lang="en-US" sz="2911" spc="145">
                <a:solidFill>
                  <a:srgbClr val="F5F5F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Student at Seneca Polytechnic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131197" y="9572211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8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 flipV="1">
            <a:off x="4726930" y="3465667"/>
            <a:ext cx="6376043" cy="952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6870917" y="0"/>
            <a:ext cx="1581056" cy="1166547"/>
          </a:xfrm>
          <a:custGeom>
            <a:avLst/>
            <a:gdLst/>
            <a:ahLst/>
            <a:cxnLst/>
            <a:rect l="l" t="t" r="r" b="b"/>
            <a:pathLst>
              <a:path w="1581056" h="1166547">
                <a:moveTo>
                  <a:pt x="0" y="0"/>
                </a:moveTo>
                <a:lnTo>
                  <a:pt x="1581056" y="0"/>
                </a:lnTo>
                <a:lnTo>
                  <a:pt x="1581056" y="1166547"/>
                </a:lnTo>
                <a:lnTo>
                  <a:pt x="0" y="11665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>
            <a:off x="9705680" y="4451177"/>
            <a:ext cx="1173251" cy="865657"/>
          </a:xfrm>
          <a:custGeom>
            <a:avLst/>
            <a:gdLst/>
            <a:ahLst/>
            <a:cxnLst/>
            <a:rect l="l" t="t" r="r" b="b"/>
            <a:pathLst>
              <a:path w="1173251" h="865657">
                <a:moveTo>
                  <a:pt x="0" y="0"/>
                </a:moveTo>
                <a:lnTo>
                  <a:pt x="1173251" y="0"/>
                </a:lnTo>
                <a:lnTo>
                  <a:pt x="1173251" y="865658"/>
                </a:lnTo>
                <a:lnTo>
                  <a:pt x="0" y="865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>
            <a:off x="10982181" y="4476772"/>
            <a:ext cx="804996" cy="811094"/>
          </a:xfrm>
          <a:custGeom>
            <a:avLst/>
            <a:gdLst/>
            <a:ahLst/>
            <a:cxnLst/>
            <a:rect l="l" t="t" r="r" b="b"/>
            <a:pathLst>
              <a:path w="804996" h="811094">
                <a:moveTo>
                  <a:pt x="0" y="0"/>
                </a:moveTo>
                <a:lnTo>
                  <a:pt x="804996" y="0"/>
                </a:lnTo>
                <a:lnTo>
                  <a:pt x="804996" y="811094"/>
                </a:lnTo>
                <a:lnTo>
                  <a:pt x="0" y="8110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11890428" y="4515402"/>
            <a:ext cx="1905467" cy="628098"/>
          </a:xfrm>
          <a:custGeom>
            <a:avLst/>
            <a:gdLst/>
            <a:ahLst/>
            <a:cxnLst/>
            <a:rect l="l" t="t" r="r" b="b"/>
            <a:pathLst>
              <a:path w="1905467" h="628098">
                <a:moveTo>
                  <a:pt x="0" y="0"/>
                </a:moveTo>
                <a:lnTo>
                  <a:pt x="1905467" y="0"/>
                </a:lnTo>
                <a:lnTo>
                  <a:pt x="1905467" y="628098"/>
                </a:lnTo>
                <a:lnTo>
                  <a:pt x="0" y="6280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13811021" y="4476772"/>
            <a:ext cx="2149791" cy="740598"/>
          </a:xfrm>
          <a:custGeom>
            <a:avLst/>
            <a:gdLst/>
            <a:ahLst/>
            <a:cxnLst/>
            <a:rect l="l" t="t" r="r" b="b"/>
            <a:pathLst>
              <a:path w="2149791" h="740598">
                <a:moveTo>
                  <a:pt x="0" y="0"/>
                </a:moveTo>
                <a:lnTo>
                  <a:pt x="2149791" y="0"/>
                </a:lnTo>
                <a:lnTo>
                  <a:pt x="2149791" y="740598"/>
                </a:lnTo>
                <a:lnTo>
                  <a:pt x="0" y="7405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5960812" y="4550642"/>
            <a:ext cx="2271042" cy="666728"/>
          </a:xfrm>
          <a:custGeom>
            <a:avLst/>
            <a:gdLst/>
            <a:ahLst/>
            <a:cxnLst/>
            <a:rect l="l" t="t" r="r" b="b"/>
            <a:pathLst>
              <a:path w="2271042" h="666728">
                <a:moveTo>
                  <a:pt x="0" y="0"/>
                </a:moveTo>
                <a:lnTo>
                  <a:pt x="2271042" y="0"/>
                </a:lnTo>
                <a:lnTo>
                  <a:pt x="2271042" y="666728"/>
                </a:lnTo>
                <a:lnTo>
                  <a:pt x="0" y="66672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1198710" y="7347698"/>
            <a:ext cx="584104" cy="54029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0012123" y="6599305"/>
            <a:ext cx="560365" cy="51833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0012123" y="7403024"/>
            <a:ext cx="560365" cy="518338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0012123" y="8330662"/>
            <a:ext cx="560365" cy="51833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0012123" y="9258300"/>
            <a:ext cx="560365" cy="518338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9889015" y="4476772"/>
            <a:ext cx="830320" cy="834492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4808627" y="9174777"/>
            <a:ext cx="592831" cy="596189"/>
          </a:xfrm>
          <a:prstGeom prst="rect">
            <a:avLst/>
          </a:prstGeom>
        </p:spPr>
      </p:pic>
      <p:grpSp>
        <p:nvGrpSpPr>
          <p:cNvPr id="16" name="Group 16"/>
          <p:cNvGrpSpPr/>
          <p:nvPr/>
        </p:nvGrpSpPr>
        <p:grpSpPr>
          <a:xfrm>
            <a:off x="140895" y="5592658"/>
            <a:ext cx="9420759" cy="4772946"/>
            <a:chOff x="0" y="-9525"/>
            <a:chExt cx="12561012" cy="6363928"/>
          </a:xfrm>
        </p:grpSpPr>
        <p:sp>
          <p:nvSpPr>
            <p:cNvPr id="17" name="TextBox 17"/>
            <p:cNvSpPr txBox="1"/>
            <p:nvPr/>
          </p:nvSpPr>
          <p:spPr>
            <a:xfrm>
              <a:off x="0" y="1440815"/>
              <a:ext cx="12131402" cy="4658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89"/>
                </a:lnSpc>
                <a:spcBef>
                  <a:spcPct val="0"/>
                </a:spcBef>
              </a:pPr>
              <a:r>
                <a:rPr lang="en-US" sz="2299">
                  <a:solidFill>
                    <a:srgbClr val="FFFFFF"/>
                  </a:solidFill>
                  <a:latin typeface="Roboto Slab Light"/>
                  <a:ea typeface="Roboto Slab Light"/>
                  <a:cs typeface="Roboto Slab Light"/>
                  <a:sym typeface="Roboto Slab Light"/>
                </a:rPr>
                <a:t>I want companionship support without relying on family 24/7.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2417378"/>
              <a:ext cx="12062869" cy="961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89"/>
                </a:lnSpc>
                <a:spcBef>
                  <a:spcPct val="0"/>
                </a:spcBef>
              </a:pPr>
              <a:r>
                <a:rPr lang="en-US" sz="2299">
                  <a:solidFill>
                    <a:srgbClr val="FFFFFF"/>
                  </a:solidFill>
                  <a:latin typeface="Roboto Slab Light"/>
                  <a:ea typeface="Roboto Slab Light"/>
                  <a:cs typeface="Roboto Slab Light"/>
                  <a:sym typeface="Roboto Slab Light"/>
                </a:rPr>
                <a:t>I need emergency help available at all times, even when I’m not nearby.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3692339"/>
              <a:ext cx="12561012" cy="961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89"/>
                </a:lnSpc>
                <a:spcBef>
                  <a:spcPct val="0"/>
                </a:spcBef>
              </a:pPr>
              <a:r>
                <a:rPr lang="en-US" sz="2299">
                  <a:solidFill>
                    <a:srgbClr val="FFFFFF"/>
                  </a:solidFill>
                  <a:latin typeface="Roboto Slab Light"/>
                  <a:ea typeface="Roboto Slab Light"/>
                  <a:cs typeface="Roboto Slab Light"/>
                  <a:sym typeface="Roboto Slab Light"/>
                </a:rPr>
                <a:t>I want someone to check in emotionally and mentally with my loved one.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"/>
              <a:ext cx="12561012" cy="961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89"/>
                </a:lnSpc>
                <a:spcBef>
                  <a:spcPct val="0"/>
                </a:spcBef>
              </a:pPr>
              <a:r>
                <a:rPr lang="en-US" sz="2299">
                  <a:solidFill>
                    <a:srgbClr val="FFFFFF"/>
                  </a:solidFill>
                  <a:latin typeface="Roboto Slab Light"/>
                  <a:ea typeface="Roboto Slab Light"/>
                  <a:cs typeface="Roboto Slab Light"/>
                  <a:sym typeface="Roboto Slab Light"/>
                </a:rPr>
                <a:t>I want my elderly parent to get reminders for medications, hydration, and doctor visits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4897926"/>
              <a:ext cx="12062869" cy="14564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89"/>
                </a:lnSpc>
                <a:spcBef>
                  <a:spcPct val="0"/>
                </a:spcBef>
              </a:pPr>
              <a:r>
                <a:rPr lang="en-US" sz="2299" dirty="0">
                  <a:solidFill>
                    <a:srgbClr val="FFFFFF"/>
                  </a:solidFill>
                  <a:latin typeface="Roboto Slab Light"/>
                  <a:ea typeface="Roboto Slab Light"/>
                  <a:cs typeface="Roboto Slab Light"/>
                  <a:sym typeface="Roboto Slab Light"/>
                </a:rPr>
                <a:t>I want a reliable and affordable option — without installing complicated devices.</a:t>
              </a:r>
            </a:p>
            <a:p>
              <a:pPr algn="l">
                <a:lnSpc>
                  <a:spcPts val="2989"/>
                </a:lnSpc>
                <a:spcBef>
                  <a:spcPct val="0"/>
                </a:spcBef>
              </a:pPr>
              <a:endParaRPr lang="en-US" sz="2299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endParaRPr>
            </a:p>
          </p:txBody>
        </p:sp>
      </p:grpSp>
      <p:pic>
        <p:nvPicPr>
          <p:cNvPr id="22" name="Picture 22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6799918" y="9103102"/>
            <a:ext cx="592831" cy="596189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4775151" y="7325173"/>
            <a:ext cx="592831" cy="596189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6799918" y="7215420"/>
            <a:ext cx="592831" cy="596189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6799918" y="5541848"/>
            <a:ext cx="592831" cy="596189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6796731" y="8159261"/>
            <a:ext cx="592831" cy="596189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2753570" y="8252811"/>
            <a:ext cx="592831" cy="596189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4775151" y="8226162"/>
            <a:ext cx="592831" cy="596189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1189983" y="8291736"/>
            <a:ext cx="592831" cy="596189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0012123" y="5697059"/>
            <a:ext cx="584104" cy="540296"/>
          </a:xfrm>
          <a:prstGeom prst="rect">
            <a:avLst/>
          </a:prstGeom>
        </p:spPr>
      </p:pic>
      <p:pic>
        <p:nvPicPr>
          <p:cNvPr id="31" name="Picture 31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6870917" y="6353383"/>
            <a:ext cx="584104" cy="540296"/>
          </a:xfrm>
          <a:prstGeom prst="rect">
            <a:avLst/>
          </a:prstGeom>
        </p:spPr>
      </p:pic>
      <p:pic>
        <p:nvPicPr>
          <p:cNvPr id="32" name="Picture 32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2838798" y="9180449"/>
            <a:ext cx="592831" cy="596189"/>
          </a:xfrm>
          <a:prstGeom prst="rect">
            <a:avLst/>
          </a:prstGeom>
        </p:spPr>
      </p:pic>
      <p:pic>
        <p:nvPicPr>
          <p:cNvPr id="33" name="Picture 33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1194347" y="9180449"/>
            <a:ext cx="592831" cy="596189"/>
          </a:xfrm>
          <a:prstGeom prst="rect">
            <a:avLst/>
          </a:prstGeom>
        </p:spPr>
      </p:pic>
      <p:pic>
        <p:nvPicPr>
          <p:cNvPr id="34" name="Picture 3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812973" y="7361681"/>
            <a:ext cx="584104" cy="540296"/>
          </a:xfrm>
          <a:prstGeom prst="rect">
            <a:avLst/>
          </a:prstGeom>
        </p:spPr>
      </p:pic>
      <p:pic>
        <p:nvPicPr>
          <p:cNvPr id="35" name="Picture 35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1198710" y="6521454"/>
            <a:ext cx="592831" cy="596189"/>
          </a:xfrm>
          <a:prstGeom prst="rect">
            <a:avLst/>
          </a:prstGeom>
        </p:spPr>
      </p:pic>
      <p:pic>
        <p:nvPicPr>
          <p:cNvPr id="36" name="Picture 36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2812973" y="6538484"/>
            <a:ext cx="592831" cy="596189"/>
          </a:xfrm>
          <a:prstGeom prst="rect">
            <a:avLst/>
          </a:prstGeom>
        </p:spPr>
      </p:pic>
      <p:pic>
        <p:nvPicPr>
          <p:cNvPr id="37" name="Picture 37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4808627" y="6414659"/>
            <a:ext cx="592831" cy="596189"/>
          </a:xfrm>
          <a:prstGeom prst="rect">
            <a:avLst/>
          </a:prstGeom>
        </p:spPr>
      </p:pic>
      <p:pic>
        <p:nvPicPr>
          <p:cNvPr id="38" name="Picture 38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4885917" y="5569795"/>
            <a:ext cx="584104" cy="540296"/>
          </a:xfrm>
          <a:prstGeom prst="rect">
            <a:avLst/>
          </a:prstGeom>
        </p:spPr>
      </p:pic>
      <p:pic>
        <p:nvPicPr>
          <p:cNvPr id="39" name="Picture 39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843161" y="5607663"/>
            <a:ext cx="584104" cy="540296"/>
          </a:xfrm>
          <a:prstGeom prst="rect">
            <a:avLst/>
          </a:prstGeom>
        </p:spPr>
      </p:pic>
      <p:pic>
        <p:nvPicPr>
          <p:cNvPr id="40" name="Picture 40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1198710" y="5601587"/>
            <a:ext cx="584104" cy="540296"/>
          </a:xfrm>
          <a:prstGeom prst="rect">
            <a:avLst/>
          </a:prstGeom>
        </p:spPr>
      </p:pic>
      <p:sp>
        <p:nvSpPr>
          <p:cNvPr id="41" name="TextBox 41"/>
          <p:cNvSpPr txBox="1"/>
          <p:nvPr/>
        </p:nvSpPr>
        <p:spPr>
          <a:xfrm>
            <a:off x="284921" y="255742"/>
            <a:ext cx="5383555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F5F5F5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Competition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5173594" y="280840"/>
            <a:ext cx="12422171" cy="3846487"/>
            <a:chOff x="0" y="0"/>
            <a:chExt cx="16562894" cy="5128650"/>
          </a:xfrm>
        </p:grpSpPr>
        <p:sp>
          <p:nvSpPr>
            <p:cNvPr id="43" name="AutoShape 43"/>
            <p:cNvSpPr/>
            <p:nvPr/>
          </p:nvSpPr>
          <p:spPr>
            <a:xfrm flipV="1">
              <a:off x="7881115" y="821267"/>
              <a:ext cx="0" cy="3434382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triangle" w="lg" len="med"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4" name="AutoShape 44"/>
            <p:cNvSpPr/>
            <p:nvPr/>
          </p:nvSpPr>
          <p:spPr>
            <a:xfrm>
              <a:off x="7906574" y="4268349"/>
              <a:ext cx="8656320" cy="0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triangle" w="lg" len="med"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1078709" y="4605833"/>
              <a:ext cx="4964748" cy="522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Roboto Slab Light"/>
                  <a:ea typeface="Roboto Slab Light"/>
                  <a:cs typeface="Roboto Slab Light"/>
                  <a:sym typeface="Roboto Slab Light"/>
                </a:rPr>
                <a:t>Fragmented &amp; Expensive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9780995" y="4605833"/>
              <a:ext cx="4602639" cy="522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Roboto Slab Light"/>
                  <a:ea typeface="Roboto Slab Light"/>
                  <a:cs typeface="Roboto Slab Light"/>
                  <a:sym typeface="Roboto Slab Light"/>
                </a:rPr>
                <a:t>Integrated &amp; Affordable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4779458" y="-19050"/>
              <a:ext cx="6203315" cy="522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Roboto Slab Light"/>
                  <a:ea typeface="Roboto Slab Light"/>
                  <a:cs typeface="Roboto Slab Light"/>
                  <a:sym typeface="Roboto Slab Light"/>
                </a:rPr>
                <a:t>Comprehensive Senior Support</a:t>
              </a:r>
            </a:p>
          </p:txBody>
        </p:sp>
        <p:sp>
          <p:nvSpPr>
            <p:cNvPr id="48" name="Freeform 48"/>
            <p:cNvSpPr/>
            <p:nvPr/>
          </p:nvSpPr>
          <p:spPr>
            <a:xfrm>
              <a:off x="11005571" y="1668721"/>
              <a:ext cx="1620648" cy="1195759"/>
            </a:xfrm>
            <a:custGeom>
              <a:avLst/>
              <a:gdLst/>
              <a:ahLst/>
              <a:cxnLst/>
              <a:rect l="l" t="t" r="r" b="b"/>
              <a:pathLst>
                <a:path w="1620648" h="1195759">
                  <a:moveTo>
                    <a:pt x="0" y="0"/>
                  </a:moveTo>
                  <a:lnTo>
                    <a:pt x="1620648" y="0"/>
                  </a:lnTo>
                  <a:lnTo>
                    <a:pt x="1620648" y="1195759"/>
                  </a:lnTo>
                  <a:lnTo>
                    <a:pt x="0" y="11957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49" name="Freeform 49"/>
            <p:cNvSpPr/>
            <p:nvPr/>
          </p:nvSpPr>
          <p:spPr>
            <a:xfrm>
              <a:off x="8956455" y="2882834"/>
              <a:ext cx="1073328" cy="1081459"/>
            </a:xfrm>
            <a:custGeom>
              <a:avLst/>
              <a:gdLst/>
              <a:ahLst/>
              <a:cxnLst/>
              <a:rect l="l" t="t" r="r" b="b"/>
              <a:pathLst>
                <a:path w="1073328" h="1081459">
                  <a:moveTo>
                    <a:pt x="0" y="0"/>
                  </a:moveTo>
                  <a:lnTo>
                    <a:pt x="1073328" y="0"/>
                  </a:lnTo>
                  <a:lnTo>
                    <a:pt x="1073328" y="1081459"/>
                  </a:lnTo>
                  <a:lnTo>
                    <a:pt x="0" y="1081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50" name="Freeform 50"/>
            <p:cNvSpPr/>
            <p:nvPr/>
          </p:nvSpPr>
          <p:spPr>
            <a:xfrm>
              <a:off x="0" y="2979078"/>
              <a:ext cx="3028056" cy="888971"/>
            </a:xfrm>
            <a:custGeom>
              <a:avLst/>
              <a:gdLst/>
              <a:ahLst/>
              <a:cxnLst/>
              <a:rect l="l" t="t" r="r" b="b"/>
              <a:pathLst>
                <a:path w="3028056" h="888971">
                  <a:moveTo>
                    <a:pt x="0" y="0"/>
                  </a:moveTo>
                  <a:lnTo>
                    <a:pt x="3028056" y="0"/>
                  </a:lnTo>
                  <a:lnTo>
                    <a:pt x="3028056" y="888970"/>
                  </a:lnTo>
                  <a:lnTo>
                    <a:pt x="0" y="8889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51" name="Freeform 51"/>
            <p:cNvSpPr/>
            <p:nvPr/>
          </p:nvSpPr>
          <p:spPr>
            <a:xfrm>
              <a:off x="3861357" y="2887185"/>
              <a:ext cx="2866388" cy="987464"/>
            </a:xfrm>
            <a:custGeom>
              <a:avLst/>
              <a:gdLst/>
              <a:ahLst/>
              <a:cxnLst/>
              <a:rect l="l" t="t" r="r" b="b"/>
              <a:pathLst>
                <a:path w="2866388" h="987464">
                  <a:moveTo>
                    <a:pt x="0" y="0"/>
                  </a:moveTo>
                  <a:lnTo>
                    <a:pt x="2866388" y="0"/>
                  </a:lnTo>
                  <a:lnTo>
                    <a:pt x="2866388" y="987464"/>
                  </a:lnTo>
                  <a:lnTo>
                    <a:pt x="0" y="9874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52" name="Freeform 52"/>
            <p:cNvSpPr/>
            <p:nvPr/>
          </p:nvSpPr>
          <p:spPr>
            <a:xfrm>
              <a:off x="2045584" y="1668721"/>
              <a:ext cx="2540622" cy="837464"/>
            </a:xfrm>
            <a:custGeom>
              <a:avLst/>
              <a:gdLst/>
              <a:ahLst/>
              <a:cxnLst/>
              <a:rect l="l" t="t" r="r" b="b"/>
              <a:pathLst>
                <a:path w="2540622" h="837464">
                  <a:moveTo>
                    <a:pt x="0" y="0"/>
                  </a:moveTo>
                  <a:lnTo>
                    <a:pt x="2540623" y="0"/>
                  </a:lnTo>
                  <a:lnTo>
                    <a:pt x="2540623" y="837464"/>
                  </a:lnTo>
                  <a:lnTo>
                    <a:pt x="0" y="8374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17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870917" y="0"/>
            <a:ext cx="1581056" cy="1166547"/>
          </a:xfrm>
          <a:custGeom>
            <a:avLst/>
            <a:gdLst/>
            <a:ahLst/>
            <a:cxnLst/>
            <a:rect l="l" t="t" r="r" b="b"/>
            <a:pathLst>
              <a:path w="1581056" h="1166547">
                <a:moveTo>
                  <a:pt x="0" y="0"/>
                </a:moveTo>
                <a:lnTo>
                  <a:pt x="1581056" y="0"/>
                </a:lnTo>
                <a:lnTo>
                  <a:pt x="1581056" y="1166547"/>
                </a:lnTo>
                <a:lnTo>
                  <a:pt x="0" y="11665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0" y="393618"/>
            <a:ext cx="18111454" cy="9893382"/>
          </a:xfrm>
          <a:custGeom>
            <a:avLst/>
            <a:gdLst/>
            <a:ahLst/>
            <a:cxnLst/>
            <a:rect l="l" t="t" r="r" b="b"/>
            <a:pathLst>
              <a:path w="18111454" h="9893382">
                <a:moveTo>
                  <a:pt x="0" y="0"/>
                </a:moveTo>
                <a:lnTo>
                  <a:pt x="18111454" y="0"/>
                </a:lnTo>
                <a:lnTo>
                  <a:pt x="18111454" y="9893382"/>
                </a:lnTo>
                <a:lnTo>
                  <a:pt x="0" y="98933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>
            <a:off x="8681339" y="1658144"/>
            <a:ext cx="1205191" cy="1205191"/>
          </a:xfrm>
          <a:custGeom>
            <a:avLst/>
            <a:gdLst/>
            <a:ahLst/>
            <a:cxnLst/>
            <a:rect l="l" t="t" r="r" b="b"/>
            <a:pathLst>
              <a:path w="1205191" h="1205191">
                <a:moveTo>
                  <a:pt x="0" y="0"/>
                </a:moveTo>
                <a:lnTo>
                  <a:pt x="1205192" y="0"/>
                </a:lnTo>
                <a:lnTo>
                  <a:pt x="1205192" y="1205191"/>
                </a:lnTo>
                <a:lnTo>
                  <a:pt x="0" y="12051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>
            <a:off x="15000380" y="1715849"/>
            <a:ext cx="1089782" cy="1089782"/>
          </a:xfrm>
          <a:custGeom>
            <a:avLst/>
            <a:gdLst/>
            <a:ahLst/>
            <a:cxnLst/>
            <a:rect l="l" t="t" r="r" b="b"/>
            <a:pathLst>
              <a:path w="1089782" h="1089782">
                <a:moveTo>
                  <a:pt x="0" y="0"/>
                </a:moveTo>
                <a:lnTo>
                  <a:pt x="1089782" y="0"/>
                </a:lnTo>
                <a:lnTo>
                  <a:pt x="1089782" y="1089782"/>
                </a:lnTo>
                <a:lnTo>
                  <a:pt x="0" y="10897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2365384" y="1600440"/>
            <a:ext cx="1138607" cy="1138607"/>
          </a:xfrm>
          <a:custGeom>
            <a:avLst/>
            <a:gdLst/>
            <a:ahLst/>
            <a:cxnLst/>
            <a:rect l="l" t="t" r="r" b="b"/>
            <a:pathLst>
              <a:path w="1138607" h="1138607">
                <a:moveTo>
                  <a:pt x="0" y="0"/>
                </a:moveTo>
                <a:lnTo>
                  <a:pt x="1138607" y="0"/>
                </a:lnTo>
                <a:lnTo>
                  <a:pt x="1138607" y="1138607"/>
                </a:lnTo>
                <a:lnTo>
                  <a:pt x="0" y="11386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TextBox 7"/>
          <p:cNvSpPr txBox="1"/>
          <p:nvPr/>
        </p:nvSpPr>
        <p:spPr>
          <a:xfrm>
            <a:off x="17131197" y="9572211"/>
            <a:ext cx="68055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sz="2000">
                <a:solidFill>
                  <a:srgbClr val="F5F5F5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10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04978" y="2747846"/>
            <a:ext cx="3812177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5"/>
              </a:lnSpc>
              <a:spcBef>
                <a:spcPct val="0"/>
              </a:spcBef>
            </a:pPr>
            <a:r>
              <a:rPr lang="en-US" sz="2389" b="1">
                <a:solidFill>
                  <a:srgbClr val="F5F5F5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Primary Segment: Senior Citizens (Aged 60+)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550714" y="2796106"/>
            <a:ext cx="3989113" cy="723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9"/>
              </a:lnSpc>
              <a:spcBef>
                <a:spcPct val="0"/>
              </a:spcBef>
            </a:pPr>
            <a:r>
              <a:rPr lang="en-US" sz="2299" b="1">
                <a:solidFill>
                  <a:srgbClr val="F5F5F5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Secondary Segment: Family Caregivers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55530" y="2991051"/>
            <a:ext cx="3989113" cy="414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9"/>
              </a:lnSpc>
              <a:spcBef>
                <a:spcPct val="0"/>
              </a:spcBef>
            </a:pPr>
            <a:r>
              <a:rPr lang="en-US" sz="2599" b="1">
                <a:solidFill>
                  <a:srgbClr val="F5F5F5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Institutional Segment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204840" y="339491"/>
            <a:ext cx="10795539" cy="8426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699"/>
              </a:lnSpc>
              <a:spcBef>
                <a:spcPct val="0"/>
              </a:spcBef>
            </a:pPr>
            <a:r>
              <a:rPr lang="en-US" sz="5153" b="1" dirty="0">
                <a:solidFill>
                  <a:srgbClr val="EFEBFA"/>
                </a:solidFill>
                <a:latin typeface="TT Ramillas Bold"/>
                <a:ea typeface="TT Ramillas Bold"/>
                <a:cs typeface="TT Ramillas Bold"/>
                <a:sym typeface="TT Ramillas Bold"/>
              </a:rPr>
              <a:t>Serving Those Who Matter Most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550714" y="3904392"/>
            <a:ext cx="4110730" cy="3695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1" lvl="1" indent="-248285" algn="just">
              <a:lnSpc>
                <a:spcPts val="299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Adult children and caregivers looking to monitor, support, and engage with aging loved ones remotely</a:t>
            </a:r>
          </a:p>
          <a:p>
            <a:pPr algn="just">
              <a:lnSpc>
                <a:spcPts val="2990"/>
              </a:lnSpc>
              <a:spcBef>
                <a:spcPct val="0"/>
              </a:spcBef>
            </a:pPr>
            <a:endParaRPr lang="en-US" sz="2300">
              <a:solidFill>
                <a:srgbClr val="EFEBF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96571" lvl="1" indent="-248285" algn="just">
              <a:lnSpc>
                <a:spcPts val="299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Demand transparency, real-time updates, and peace of mind</a:t>
            </a:r>
          </a:p>
          <a:p>
            <a:pPr algn="just">
              <a:lnSpc>
                <a:spcPts val="2990"/>
              </a:lnSpc>
              <a:spcBef>
                <a:spcPct val="0"/>
              </a:spcBef>
            </a:pPr>
            <a:endParaRPr lang="en-US" sz="2300">
              <a:solidFill>
                <a:srgbClr val="EFEB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413101" y="3894867"/>
            <a:ext cx="3989113" cy="494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8727" lvl="1" indent="-249364" algn="l">
              <a:lnSpc>
                <a:spcPts val="3002"/>
              </a:lnSpc>
              <a:buFont typeface="Arial"/>
              <a:buChar char="•"/>
            </a:pPr>
            <a:r>
              <a:rPr lang="en-US" sz="2309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Senior Care Facilities &amp; Retirement Homes</a:t>
            </a:r>
          </a:p>
          <a:p>
            <a:pPr algn="l">
              <a:lnSpc>
                <a:spcPts val="3002"/>
              </a:lnSpc>
            </a:pPr>
            <a:endParaRPr lang="en-US" sz="2309">
              <a:solidFill>
                <a:srgbClr val="EFEBF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98727" lvl="1" indent="-249364" algn="l">
              <a:lnSpc>
                <a:spcPts val="3002"/>
              </a:lnSpc>
              <a:buFont typeface="Arial"/>
              <a:buChar char="•"/>
            </a:pPr>
            <a:r>
              <a:rPr lang="en-US" sz="2309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Orphanages &amp; Intergenerational Programs</a:t>
            </a:r>
          </a:p>
          <a:p>
            <a:pPr algn="l">
              <a:lnSpc>
                <a:spcPts val="3002"/>
              </a:lnSpc>
            </a:pPr>
            <a:endParaRPr lang="en-US" sz="2309">
              <a:solidFill>
                <a:srgbClr val="EFEBF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98727" lvl="1" indent="-249364" algn="l">
              <a:lnSpc>
                <a:spcPts val="3002"/>
              </a:lnSpc>
              <a:buFont typeface="Arial"/>
              <a:buChar char="•"/>
            </a:pPr>
            <a:r>
              <a:rPr lang="en-US" sz="2309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Implement volunteer modules to foster community and care-sharing across generations</a:t>
            </a:r>
          </a:p>
          <a:p>
            <a:pPr algn="ctr">
              <a:lnSpc>
                <a:spcPts val="3002"/>
              </a:lnSpc>
              <a:spcBef>
                <a:spcPct val="0"/>
              </a:spcBef>
            </a:pPr>
            <a:endParaRPr lang="en-US" sz="2309">
              <a:solidFill>
                <a:srgbClr val="EFEB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18012" y="3837090"/>
            <a:ext cx="4022969" cy="5058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7425" lvl="1" indent="-238712" algn="l">
              <a:lnSpc>
                <a:spcPts val="2874"/>
              </a:lnSpc>
              <a:spcBef>
                <a:spcPct val="0"/>
              </a:spcBef>
              <a:buFont typeface="Arial"/>
              <a:buChar char="•"/>
            </a:pPr>
            <a:r>
              <a:rPr lang="en-US" sz="2211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Individuals living independently, with early to moderate cognitive or physical decline</a:t>
            </a:r>
          </a:p>
          <a:p>
            <a:pPr algn="l">
              <a:lnSpc>
                <a:spcPts val="2874"/>
              </a:lnSpc>
              <a:spcBef>
                <a:spcPct val="0"/>
              </a:spcBef>
            </a:pPr>
            <a:endParaRPr lang="en-US" sz="2211">
              <a:solidFill>
                <a:srgbClr val="EFEBF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77425" lvl="1" indent="-238712" algn="l">
              <a:lnSpc>
                <a:spcPts val="2874"/>
              </a:lnSpc>
              <a:spcBef>
                <a:spcPct val="0"/>
              </a:spcBef>
              <a:buFont typeface="Arial"/>
              <a:buChar char="•"/>
            </a:pPr>
            <a:r>
              <a:rPr lang="en-US" sz="2211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Need support with medication reminders, companionship, emergency response, and digital literacy</a:t>
            </a:r>
          </a:p>
          <a:p>
            <a:pPr algn="l">
              <a:lnSpc>
                <a:spcPts val="2874"/>
              </a:lnSpc>
              <a:spcBef>
                <a:spcPct val="0"/>
              </a:spcBef>
            </a:pPr>
            <a:endParaRPr lang="en-US" sz="2211">
              <a:solidFill>
                <a:srgbClr val="EFEBF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77425" lvl="1" indent="-238712" algn="l">
              <a:lnSpc>
                <a:spcPts val="2874"/>
              </a:lnSpc>
              <a:spcBef>
                <a:spcPct val="0"/>
              </a:spcBef>
              <a:buFont typeface="Arial"/>
              <a:buChar char="•"/>
            </a:pPr>
            <a:r>
              <a:rPr lang="en-US" sz="2211">
                <a:solidFill>
                  <a:srgbClr val="EFEBFA"/>
                </a:solidFill>
                <a:latin typeface="Roboto Slab"/>
                <a:ea typeface="Roboto Slab"/>
                <a:cs typeface="Roboto Slab"/>
                <a:sym typeface="Roboto Slab"/>
              </a:rPr>
              <a:t>Value simplicity, trust, and reliability</a:t>
            </a:r>
          </a:p>
          <a:p>
            <a:pPr algn="l">
              <a:lnSpc>
                <a:spcPts val="2874"/>
              </a:lnSpc>
              <a:spcBef>
                <a:spcPct val="0"/>
              </a:spcBef>
            </a:pPr>
            <a:endParaRPr lang="en-US" sz="2211">
              <a:solidFill>
                <a:srgbClr val="EFEB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602</Words>
  <Application>Microsoft Office PowerPoint</Application>
  <PresentationFormat>Custom</PresentationFormat>
  <Paragraphs>105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0" baseType="lpstr">
      <vt:lpstr>TT Ramillas Bold</vt:lpstr>
      <vt:lpstr>Montserrat Bold</vt:lpstr>
      <vt:lpstr>Canva Sans Bold</vt:lpstr>
      <vt:lpstr>Roboto Slab Bold</vt:lpstr>
      <vt:lpstr>TT Ramillas Heavy</vt:lpstr>
      <vt:lpstr>Montserrat</vt:lpstr>
      <vt:lpstr>Times New Roman</vt:lpstr>
      <vt:lpstr>Arial</vt:lpstr>
      <vt:lpstr>Roboto Slab Light</vt:lpstr>
      <vt:lpstr>Times New Roman Bold</vt:lpstr>
      <vt:lpstr>Montserrat Light</vt:lpstr>
      <vt:lpstr>TT Ramillas</vt:lpstr>
      <vt:lpstr>Roboto Slab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 Presentation in Red and Blue Professional Gradient Style</dc:title>
  <cp:lastModifiedBy>Dhruv Chotalia</cp:lastModifiedBy>
  <cp:revision>3</cp:revision>
  <dcterms:created xsi:type="dcterms:W3CDTF">2006-08-16T00:00:00Z</dcterms:created>
  <dcterms:modified xsi:type="dcterms:W3CDTF">2025-08-06T03:56:11Z</dcterms:modified>
  <dc:identifier>DAGuTqUYcaw</dc:identifier>
</cp:coreProperties>
</file>

<file path=docProps/thumbnail.jpeg>
</file>